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5"/>
  </p:sldMasterIdLst>
  <p:notesMasterIdLst>
    <p:notesMasterId r:id="rId51"/>
  </p:notesMasterIdLst>
  <p:handoutMasterIdLst>
    <p:handoutMasterId r:id="rId52"/>
  </p:handoutMasterIdLst>
  <p:sldIdLst>
    <p:sldId id="259" r:id="rId6"/>
    <p:sldId id="388" r:id="rId7"/>
    <p:sldId id="256" r:id="rId8"/>
    <p:sldId id="262" r:id="rId9"/>
    <p:sldId id="480" r:id="rId10"/>
    <p:sldId id="426" r:id="rId11"/>
    <p:sldId id="433" r:id="rId12"/>
    <p:sldId id="448" r:id="rId13"/>
    <p:sldId id="435" r:id="rId14"/>
    <p:sldId id="436" r:id="rId15"/>
    <p:sldId id="465" r:id="rId16"/>
    <p:sldId id="449" r:id="rId17"/>
    <p:sldId id="463" r:id="rId18"/>
    <p:sldId id="437" r:id="rId19"/>
    <p:sldId id="438" r:id="rId20"/>
    <p:sldId id="439" r:id="rId21"/>
    <p:sldId id="427" r:id="rId22"/>
    <p:sldId id="441" r:id="rId23"/>
    <p:sldId id="442" r:id="rId24"/>
    <p:sldId id="444" r:id="rId25"/>
    <p:sldId id="445" r:id="rId26"/>
    <p:sldId id="440" r:id="rId27"/>
    <p:sldId id="461" r:id="rId28"/>
    <p:sldId id="460" r:id="rId29"/>
    <p:sldId id="466" r:id="rId30"/>
    <p:sldId id="260" r:id="rId31"/>
    <p:sldId id="470" r:id="rId32"/>
    <p:sldId id="457" r:id="rId33"/>
    <p:sldId id="458" r:id="rId34"/>
    <p:sldId id="478" r:id="rId35"/>
    <p:sldId id="476" r:id="rId36"/>
    <p:sldId id="472" r:id="rId37"/>
    <p:sldId id="484" r:id="rId38"/>
    <p:sldId id="474" r:id="rId39"/>
    <p:sldId id="483" r:id="rId40"/>
    <p:sldId id="473" r:id="rId41"/>
    <p:sldId id="482" r:id="rId42"/>
    <p:sldId id="366" r:id="rId43"/>
    <p:sldId id="459" r:id="rId44"/>
    <p:sldId id="454" r:id="rId45"/>
    <p:sldId id="468" r:id="rId46"/>
    <p:sldId id="469" r:id="rId47"/>
    <p:sldId id="467" r:id="rId48"/>
    <p:sldId id="479" r:id="rId49"/>
    <p:sldId id="261" r:id="rId5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6" userDrawn="1">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6786F"/>
    <a:srgbClr val="BFB7B1"/>
    <a:srgbClr val="E1F4FF"/>
    <a:srgbClr val="E1F5FF"/>
    <a:srgbClr val="D5F1FF"/>
    <a:srgbClr val="D0EBFE"/>
    <a:srgbClr val="B3EAEB"/>
    <a:srgbClr val="E2231A"/>
    <a:srgbClr val="A1958D"/>
    <a:srgbClr val="349C8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376" autoAdjust="0"/>
    <p:restoredTop sz="72035" autoAdjust="0"/>
  </p:normalViewPr>
  <p:slideViewPr>
    <p:cSldViewPr snapToGrid="0" snapToObjects="1">
      <p:cViewPr varScale="1">
        <p:scale>
          <a:sx n="62" d="100"/>
          <a:sy n="62" d="100"/>
        </p:scale>
        <p:origin x="1350" y="48"/>
      </p:cViewPr>
      <p:guideLst>
        <p:guide orient="horz" pos="2136"/>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snapToGrid="0" snapToObjects="1">
      <p:cViewPr varScale="1">
        <p:scale>
          <a:sx n="142" d="100"/>
          <a:sy n="142" d="100"/>
        </p:scale>
        <p:origin x="-4160" y="-12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presProps" Target="presProps.xml"/><Relationship Id="rId5" Type="http://schemas.openxmlformats.org/officeDocument/2006/relationships/slideMaster" Target="slideMasters/slide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handoutMaster" Target="handoutMasters/handout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tableStyles" Target="tableStyles.xml"/><Relationship Id="rId8" Type="http://schemas.openxmlformats.org/officeDocument/2006/relationships/slide" Target="slides/slide3.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AAFB615-AC47-44C0-9D78-CA05DF265F6E}" type="doc">
      <dgm:prSet loTypeId="urn:diagrams.loki3.com/BracketList+Icon" loCatId="list" qsTypeId="urn:microsoft.com/office/officeart/2005/8/quickstyle/simple1" qsCatId="simple" csTypeId="urn:microsoft.com/office/officeart/2005/8/colors/accent1_2" csCatId="accent1" phldr="1"/>
      <dgm:spPr/>
      <dgm:t>
        <a:bodyPr/>
        <a:lstStyle/>
        <a:p>
          <a:endParaRPr lang="en-US"/>
        </a:p>
      </dgm:t>
    </dgm:pt>
    <dgm:pt modelId="{9DC08C49-E922-49E4-BF09-3633A2339A0D}">
      <dgm:prSet phldrT="[Text]"/>
      <dgm:spPr/>
      <dgm:t>
        <a:bodyPr/>
        <a:lstStyle/>
        <a:p>
          <a:r>
            <a:rPr lang="en-US" dirty="0" smtClean="0"/>
            <a:t>EG</a:t>
          </a:r>
          <a:endParaRPr lang="en-US" dirty="0"/>
        </a:p>
      </dgm:t>
    </dgm:pt>
    <dgm:pt modelId="{5BF84E22-AA04-4BCE-8FAE-FAC8F7E715D5}" type="parTrans" cxnId="{9CD48F12-F72C-4F97-AABB-F0CF9537145D}">
      <dgm:prSet/>
      <dgm:spPr/>
      <dgm:t>
        <a:bodyPr/>
        <a:lstStyle/>
        <a:p>
          <a:endParaRPr lang="en-US"/>
        </a:p>
      </dgm:t>
    </dgm:pt>
    <dgm:pt modelId="{2C5528E6-50F6-4DA6-BCA8-0A8B0E6A8193}" type="sibTrans" cxnId="{9CD48F12-F72C-4F97-AABB-F0CF9537145D}">
      <dgm:prSet/>
      <dgm:spPr/>
      <dgm:t>
        <a:bodyPr/>
        <a:lstStyle/>
        <a:p>
          <a:endParaRPr lang="en-US"/>
        </a:p>
      </dgm:t>
    </dgm:pt>
    <dgm:pt modelId="{45BF93D5-A70E-4BBE-9D7A-8A6F76DEBE4F}">
      <dgm:prSet phldrT="[Text]"/>
      <dgm:spPr/>
      <dgm:t>
        <a:bodyPr/>
        <a:lstStyle/>
        <a:p>
          <a:r>
            <a:rPr lang="en-US" dirty="0" smtClean="0"/>
            <a:t>ECG Test Results</a:t>
          </a:r>
          <a:endParaRPr lang="en-US" dirty="0"/>
        </a:p>
      </dgm:t>
    </dgm:pt>
    <dgm:pt modelId="{6D030D2C-EDCB-45BF-9ACA-B423CABB9B45}" type="parTrans" cxnId="{F887C7F4-B71E-4B17-9E07-D48C6E333F17}">
      <dgm:prSet/>
      <dgm:spPr/>
      <dgm:t>
        <a:bodyPr/>
        <a:lstStyle/>
        <a:p>
          <a:endParaRPr lang="en-US"/>
        </a:p>
      </dgm:t>
    </dgm:pt>
    <dgm:pt modelId="{C58AAA11-DAD4-4F73-9C18-DC227B5E1776}" type="sibTrans" cxnId="{F887C7F4-B71E-4B17-9E07-D48C6E333F17}">
      <dgm:prSet/>
      <dgm:spPr/>
      <dgm:t>
        <a:bodyPr/>
        <a:lstStyle/>
        <a:p>
          <a:endParaRPr lang="en-US"/>
        </a:p>
      </dgm:t>
    </dgm:pt>
    <dgm:pt modelId="{537EDD1D-778E-4090-BCC5-EA1CD7711519}">
      <dgm:prSet phldrT="[Text]"/>
      <dgm:spPr/>
      <dgm:t>
        <a:bodyPr/>
        <a:lstStyle/>
        <a:p>
          <a:r>
            <a:rPr lang="en-US" dirty="0" smtClean="0"/>
            <a:t>LB</a:t>
          </a:r>
          <a:endParaRPr lang="en-US" dirty="0"/>
        </a:p>
      </dgm:t>
    </dgm:pt>
    <dgm:pt modelId="{2E7F4D20-8A93-4541-ADB6-4FC0743454BC}" type="parTrans" cxnId="{4B8B3DFE-E4F6-4663-8159-B2AE1FEC751A}">
      <dgm:prSet/>
      <dgm:spPr/>
      <dgm:t>
        <a:bodyPr/>
        <a:lstStyle/>
        <a:p>
          <a:endParaRPr lang="en-US"/>
        </a:p>
      </dgm:t>
    </dgm:pt>
    <dgm:pt modelId="{592BFB29-7919-4B84-9A10-074E1D447392}" type="sibTrans" cxnId="{4B8B3DFE-E4F6-4663-8159-B2AE1FEC751A}">
      <dgm:prSet/>
      <dgm:spPr/>
      <dgm:t>
        <a:bodyPr/>
        <a:lstStyle/>
        <a:p>
          <a:endParaRPr lang="en-US"/>
        </a:p>
      </dgm:t>
    </dgm:pt>
    <dgm:pt modelId="{E166E2F1-E59F-4A85-AD26-7DD42715B612}">
      <dgm:prSet phldrT="[Text]"/>
      <dgm:spPr/>
      <dgm:t>
        <a:bodyPr/>
        <a:lstStyle/>
        <a:p>
          <a:r>
            <a:rPr lang="en-US" dirty="0" smtClean="0"/>
            <a:t>Laboratory Test Results</a:t>
          </a:r>
          <a:endParaRPr lang="en-US" dirty="0"/>
        </a:p>
      </dgm:t>
    </dgm:pt>
    <dgm:pt modelId="{3E208B8D-172F-4F0E-8FB1-E92CA3242287}" type="parTrans" cxnId="{27E5E5BE-C52D-48A2-81CF-D98F991A8F18}">
      <dgm:prSet/>
      <dgm:spPr/>
      <dgm:t>
        <a:bodyPr/>
        <a:lstStyle/>
        <a:p>
          <a:endParaRPr lang="en-US"/>
        </a:p>
      </dgm:t>
    </dgm:pt>
    <dgm:pt modelId="{2F7538C1-2AA7-44E6-A358-455323EC4696}" type="sibTrans" cxnId="{27E5E5BE-C52D-48A2-81CF-D98F991A8F18}">
      <dgm:prSet/>
      <dgm:spPr/>
      <dgm:t>
        <a:bodyPr/>
        <a:lstStyle/>
        <a:p>
          <a:endParaRPr lang="en-US"/>
        </a:p>
      </dgm:t>
    </dgm:pt>
    <dgm:pt modelId="{871D01FC-A17E-4214-8428-E4641992A0C4}">
      <dgm:prSet phldrT="[Text]"/>
      <dgm:spPr/>
      <dgm:t>
        <a:bodyPr/>
        <a:lstStyle/>
        <a:p>
          <a:r>
            <a:rPr lang="en-US" dirty="0" smtClean="0"/>
            <a:t>Questionnaires</a:t>
          </a:r>
          <a:endParaRPr lang="en-US" dirty="0"/>
        </a:p>
      </dgm:t>
    </dgm:pt>
    <dgm:pt modelId="{A9D794E0-3F1B-4164-8483-38492C39625A}" type="parTrans" cxnId="{D34A0DA9-8B75-4EAC-8454-C72FA02E995B}">
      <dgm:prSet/>
      <dgm:spPr/>
      <dgm:t>
        <a:bodyPr/>
        <a:lstStyle/>
        <a:p>
          <a:endParaRPr lang="en-US"/>
        </a:p>
      </dgm:t>
    </dgm:pt>
    <dgm:pt modelId="{86F12D6F-5175-4A33-ACB8-5867790033E2}" type="sibTrans" cxnId="{D34A0DA9-8B75-4EAC-8454-C72FA02E995B}">
      <dgm:prSet/>
      <dgm:spPr/>
      <dgm:t>
        <a:bodyPr/>
        <a:lstStyle/>
        <a:p>
          <a:endParaRPr lang="en-US"/>
        </a:p>
      </dgm:t>
    </dgm:pt>
    <dgm:pt modelId="{9D786CE2-A670-4F42-AE9F-C79FD15889EA}">
      <dgm:prSet phldrT="[Text]"/>
      <dgm:spPr/>
      <dgm:t>
        <a:bodyPr/>
        <a:lstStyle/>
        <a:p>
          <a:r>
            <a:rPr lang="en-US" dirty="0" smtClean="0"/>
            <a:t>QS</a:t>
          </a:r>
          <a:endParaRPr lang="en-US" dirty="0"/>
        </a:p>
      </dgm:t>
    </dgm:pt>
    <dgm:pt modelId="{42B93CB3-DA1C-46AB-8443-377ADEDBD454}" type="parTrans" cxnId="{F58D3489-803F-4B3F-9929-1980C3999CBA}">
      <dgm:prSet/>
      <dgm:spPr/>
      <dgm:t>
        <a:bodyPr/>
        <a:lstStyle/>
        <a:p>
          <a:endParaRPr lang="en-US"/>
        </a:p>
      </dgm:t>
    </dgm:pt>
    <dgm:pt modelId="{9BD56592-A960-49D2-BAE0-2242A3263CE1}" type="sibTrans" cxnId="{F58D3489-803F-4B3F-9929-1980C3999CBA}">
      <dgm:prSet/>
      <dgm:spPr/>
      <dgm:t>
        <a:bodyPr/>
        <a:lstStyle/>
        <a:p>
          <a:endParaRPr lang="en-US"/>
        </a:p>
      </dgm:t>
    </dgm:pt>
    <dgm:pt modelId="{08367BB4-7912-4D2C-BB11-459EB63E08E5}">
      <dgm:prSet phldrT="[Text]"/>
      <dgm:spPr/>
      <dgm:t>
        <a:bodyPr/>
        <a:lstStyle/>
        <a:p>
          <a:r>
            <a:rPr lang="en-US" dirty="0" smtClean="0"/>
            <a:t>MB</a:t>
          </a:r>
          <a:endParaRPr lang="en-US" dirty="0"/>
        </a:p>
      </dgm:t>
    </dgm:pt>
    <dgm:pt modelId="{A532E509-F752-4AD2-AE4C-7066277B9A06}" type="parTrans" cxnId="{0369B80F-C681-4B23-9727-E8D41F8A2336}">
      <dgm:prSet/>
      <dgm:spPr/>
      <dgm:t>
        <a:bodyPr/>
        <a:lstStyle/>
        <a:p>
          <a:endParaRPr lang="en-US"/>
        </a:p>
      </dgm:t>
    </dgm:pt>
    <dgm:pt modelId="{43C38804-119A-437A-AF76-2A476950759B}" type="sibTrans" cxnId="{0369B80F-C681-4B23-9727-E8D41F8A2336}">
      <dgm:prSet/>
      <dgm:spPr/>
      <dgm:t>
        <a:bodyPr/>
        <a:lstStyle/>
        <a:p>
          <a:endParaRPr lang="en-US"/>
        </a:p>
      </dgm:t>
    </dgm:pt>
    <dgm:pt modelId="{73C93CCB-EC76-4350-9D82-DB7852654A70}">
      <dgm:prSet phldrT="[Text]"/>
      <dgm:spPr/>
      <dgm:t>
        <a:bodyPr/>
        <a:lstStyle/>
        <a:p>
          <a:r>
            <a:rPr lang="en-US" dirty="0" smtClean="0"/>
            <a:t>Microbiology Specimen</a:t>
          </a:r>
          <a:endParaRPr lang="en-US" dirty="0"/>
        </a:p>
      </dgm:t>
    </dgm:pt>
    <dgm:pt modelId="{3D02CAD4-6427-4F19-A3AF-37DEE45F12C2}" type="parTrans" cxnId="{14A8AABA-7164-4449-BE83-947B9E1100E1}">
      <dgm:prSet/>
      <dgm:spPr/>
      <dgm:t>
        <a:bodyPr/>
        <a:lstStyle/>
        <a:p>
          <a:endParaRPr lang="en-US"/>
        </a:p>
      </dgm:t>
    </dgm:pt>
    <dgm:pt modelId="{B1F32601-2A72-4303-B4C2-10BBD7C4256C}" type="sibTrans" cxnId="{14A8AABA-7164-4449-BE83-947B9E1100E1}">
      <dgm:prSet/>
      <dgm:spPr/>
      <dgm:t>
        <a:bodyPr/>
        <a:lstStyle/>
        <a:p>
          <a:endParaRPr lang="en-US"/>
        </a:p>
      </dgm:t>
    </dgm:pt>
    <dgm:pt modelId="{ABA39468-6210-4623-B450-AA4EA3854776}">
      <dgm:prSet phldrT="[Text]"/>
      <dgm:spPr/>
      <dgm:t>
        <a:bodyPr/>
        <a:lstStyle/>
        <a:p>
          <a:r>
            <a:rPr lang="en-US" dirty="0" smtClean="0"/>
            <a:t>VS</a:t>
          </a:r>
          <a:endParaRPr lang="en-US" dirty="0"/>
        </a:p>
      </dgm:t>
    </dgm:pt>
    <dgm:pt modelId="{0F89A6A3-CEB1-4E6E-A78A-AAE85BAA03D7}" type="parTrans" cxnId="{1B1EA9A4-E6FA-4EC6-94CE-A98D2D30EB1C}">
      <dgm:prSet/>
      <dgm:spPr/>
      <dgm:t>
        <a:bodyPr/>
        <a:lstStyle/>
        <a:p>
          <a:endParaRPr lang="en-US"/>
        </a:p>
      </dgm:t>
    </dgm:pt>
    <dgm:pt modelId="{3666D3F3-725D-4C65-803B-17806EF2B77E}" type="sibTrans" cxnId="{1B1EA9A4-E6FA-4EC6-94CE-A98D2D30EB1C}">
      <dgm:prSet/>
      <dgm:spPr/>
      <dgm:t>
        <a:bodyPr/>
        <a:lstStyle/>
        <a:p>
          <a:endParaRPr lang="en-US"/>
        </a:p>
      </dgm:t>
    </dgm:pt>
    <dgm:pt modelId="{AB68780F-94F2-41B0-81D3-A7CEB3EDFFD5}">
      <dgm:prSet phldrT="[Text]"/>
      <dgm:spPr/>
      <dgm:t>
        <a:bodyPr/>
        <a:lstStyle/>
        <a:p>
          <a:r>
            <a:rPr lang="en-US" dirty="0" smtClean="0"/>
            <a:t>Vital Signs</a:t>
          </a:r>
          <a:endParaRPr lang="en-US" dirty="0"/>
        </a:p>
      </dgm:t>
    </dgm:pt>
    <dgm:pt modelId="{12811721-6955-4B35-83A2-19D3CBCECAFA}" type="parTrans" cxnId="{5D971C0A-4708-4DA6-912A-AF50C0794FB0}">
      <dgm:prSet/>
      <dgm:spPr/>
      <dgm:t>
        <a:bodyPr/>
        <a:lstStyle/>
        <a:p>
          <a:endParaRPr lang="en-US"/>
        </a:p>
      </dgm:t>
    </dgm:pt>
    <dgm:pt modelId="{21227D81-87E4-4BBE-AA9E-340E08955211}" type="sibTrans" cxnId="{5D971C0A-4708-4DA6-912A-AF50C0794FB0}">
      <dgm:prSet/>
      <dgm:spPr/>
      <dgm:t>
        <a:bodyPr/>
        <a:lstStyle/>
        <a:p>
          <a:endParaRPr lang="en-US"/>
        </a:p>
      </dgm:t>
    </dgm:pt>
    <dgm:pt modelId="{366F036F-B23C-4861-825D-69EC34502D7C}">
      <dgm:prSet phldrT="[Text]"/>
      <dgm:spPr/>
      <dgm:t>
        <a:bodyPr/>
        <a:lstStyle/>
        <a:p>
          <a:r>
            <a:rPr lang="en-US" dirty="0" smtClean="0"/>
            <a:t>PC</a:t>
          </a:r>
          <a:endParaRPr lang="en-US" dirty="0"/>
        </a:p>
      </dgm:t>
    </dgm:pt>
    <dgm:pt modelId="{C34D4B50-9DEF-4DCC-B00D-40B52BCEDB7C}" type="parTrans" cxnId="{72464700-3883-448A-BDE8-69F22C93FE57}">
      <dgm:prSet/>
      <dgm:spPr/>
      <dgm:t>
        <a:bodyPr/>
        <a:lstStyle/>
        <a:p>
          <a:endParaRPr lang="en-US"/>
        </a:p>
      </dgm:t>
    </dgm:pt>
    <dgm:pt modelId="{36B3F26E-2CF3-4F19-8FF6-2C853C160C8C}" type="sibTrans" cxnId="{72464700-3883-448A-BDE8-69F22C93FE57}">
      <dgm:prSet/>
      <dgm:spPr/>
      <dgm:t>
        <a:bodyPr/>
        <a:lstStyle/>
        <a:p>
          <a:endParaRPr lang="en-US"/>
        </a:p>
      </dgm:t>
    </dgm:pt>
    <dgm:pt modelId="{85A18505-4CB5-4B3C-A75D-80CD138E7180}">
      <dgm:prSet phldrT="[Text]"/>
      <dgm:spPr/>
      <dgm:t>
        <a:bodyPr/>
        <a:lstStyle/>
        <a:p>
          <a:r>
            <a:rPr lang="en-US" dirty="0" smtClean="0"/>
            <a:t>PK Concentrations</a:t>
          </a:r>
          <a:endParaRPr lang="en-US" dirty="0"/>
        </a:p>
      </dgm:t>
    </dgm:pt>
    <dgm:pt modelId="{74A3B807-4AE0-43B0-AE83-BF0B12B8AEF0}" type="parTrans" cxnId="{17D8DEE0-AAB9-4A50-898B-2A7AD0247EAF}">
      <dgm:prSet/>
      <dgm:spPr/>
      <dgm:t>
        <a:bodyPr/>
        <a:lstStyle/>
        <a:p>
          <a:endParaRPr lang="en-US"/>
        </a:p>
      </dgm:t>
    </dgm:pt>
    <dgm:pt modelId="{71BB6C54-52EC-4745-AAEC-1A76D66F9E57}" type="sibTrans" cxnId="{17D8DEE0-AAB9-4A50-898B-2A7AD0247EAF}">
      <dgm:prSet/>
      <dgm:spPr/>
      <dgm:t>
        <a:bodyPr/>
        <a:lstStyle/>
        <a:p>
          <a:endParaRPr lang="en-US"/>
        </a:p>
      </dgm:t>
    </dgm:pt>
    <dgm:pt modelId="{526CC884-CF08-439D-96D9-0D6FC4D92C18}" type="pres">
      <dgm:prSet presAssocID="{CAAFB615-AC47-44C0-9D78-CA05DF265F6E}" presName="Name0" presStyleCnt="0">
        <dgm:presLayoutVars>
          <dgm:dir/>
          <dgm:animLvl val="lvl"/>
          <dgm:resizeHandles val="exact"/>
        </dgm:presLayoutVars>
      </dgm:prSet>
      <dgm:spPr/>
      <dgm:t>
        <a:bodyPr/>
        <a:lstStyle/>
        <a:p>
          <a:endParaRPr lang="en-US"/>
        </a:p>
      </dgm:t>
    </dgm:pt>
    <dgm:pt modelId="{0DD02AFD-C319-423F-981C-FC4B2383279A}" type="pres">
      <dgm:prSet presAssocID="{9DC08C49-E922-49E4-BF09-3633A2339A0D}" presName="linNode" presStyleCnt="0"/>
      <dgm:spPr/>
    </dgm:pt>
    <dgm:pt modelId="{4950BA2F-2A98-43CA-B7D3-4F72531B20A2}" type="pres">
      <dgm:prSet presAssocID="{9DC08C49-E922-49E4-BF09-3633A2339A0D}" presName="parTx" presStyleLbl="revTx" presStyleIdx="0" presStyleCnt="6">
        <dgm:presLayoutVars>
          <dgm:chMax val="1"/>
          <dgm:bulletEnabled val="1"/>
        </dgm:presLayoutVars>
      </dgm:prSet>
      <dgm:spPr/>
      <dgm:t>
        <a:bodyPr/>
        <a:lstStyle/>
        <a:p>
          <a:endParaRPr lang="en-US"/>
        </a:p>
      </dgm:t>
    </dgm:pt>
    <dgm:pt modelId="{20D2551C-5394-49E5-A997-4B1036CC1A52}" type="pres">
      <dgm:prSet presAssocID="{9DC08C49-E922-49E4-BF09-3633A2339A0D}" presName="bracket" presStyleLbl="parChTrans1D1" presStyleIdx="0" presStyleCnt="6"/>
      <dgm:spPr/>
    </dgm:pt>
    <dgm:pt modelId="{71DF802D-C179-4E64-8E10-53553A88668F}" type="pres">
      <dgm:prSet presAssocID="{9DC08C49-E922-49E4-BF09-3633A2339A0D}" presName="spH" presStyleCnt="0"/>
      <dgm:spPr/>
    </dgm:pt>
    <dgm:pt modelId="{0F259143-485A-4AF3-9154-B973163BF3E2}" type="pres">
      <dgm:prSet presAssocID="{9DC08C49-E922-49E4-BF09-3633A2339A0D}" presName="desTx" presStyleLbl="node1" presStyleIdx="0" presStyleCnt="6">
        <dgm:presLayoutVars>
          <dgm:bulletEnabled val="1"/>
        </dgm:presLayoutVars>
      </dgm:prSet>
      <dgm:spPr/>
      <dgm:t>
        <a:bodyPr/>
        <a:lstStyle/>
        <a:p>
          <a:endParaRPr lang="en-US"/>
        </a:p>
      </dgm:t>
    </dgm:pt>
    <dgm:pt modelId="{717D301B-4466-45D1-9D33-8149F0BF3348}" type="pres">
      <dgm:prSet presAssocID="{2C5528E6-50F6-4DA6-BCA8-0A8B0E6A8193}" presName="spV" presStyleCnt="0"/>
      <dgm:spPr/>
    </dgm:pt>
    <dgm:pt modelId="{61C8E2C7-E64E-4351-AC82-F53F660E4E7B}" type="pres">
      <dgm:prSet presAssocID="{537EDD1D-778E-4090-BCC5-EA1CD7711519}" presName="linNode" presStyleCnt="0"/>
      <dgm:spPr/>
    </dgm:pt>
    <dgm:pt modelId="{704CF732-740A-4466-A664-CE49E95B917C}" type="pres">
      <dgm:prSet presAssocID="{537EDD1D-778E-4090-BCC5-EA1CD7711519}" presName="parTx" presStyleLbl="revTx" presStyleIdx="1" presStyleCnt="6">
        <dgm:presLayoutVars>
          <dgm:chMax val="1"/>
          <dgm:bulletEnabled val="1"/>
        </dgm:presLayoutVars>
      </dgm:prSet>
      <dgm:spPr/>
      <dgm:t>
        <a:bodyPr/>
        <a:lstStyle/>
        <a:p>
          <a:endParaRPr lang="en-US"/>
        </a:p>
      </dgm:t>
    </dgm:pt>
    <dgm:pt modelId="{1A95E409-EDD1-4BD2-B6B2-A359EA1ADE30}" type="pres">
      <dgm:prSet presAssocID="{537EDD1D-778E-4090-BCC5-EA1CD7711519}" presName="bracket" presStyleLbl="parChTrans1D1" presStyleIdx="1" presStyleCnt="6"/>
      <dgm:spPr/>
    </dgm:pt>
    <dgm:pt modelId="{4D912FDF-DA53-4B6C-B352-E0FEBE9ED455}" type="pres">
      <dgm:prSet presAssocID="{537EDD1D-778E-4090-BCC5-EA1CD7711519}" presName="spH" presStyleCnt="0"/>
      <dgm:spPr/>
    </dgm:pt>
    <dgm:pt modelId="{51286309-80A6-4C15-B582-17579362CCA8}" type="pres">
      <dgm:prSet presAssocID="{537EDD1D-778E-4090-BCC5-EA1CD7711519}" presName="desTx" presStyleLbl="node1" presStyleIdx="1" presStyleCnt="6">
        <dgm:presLayoutVars>
          <dgm:bulletEnabled val="1"/>
        </dgm:presLayoutVars>
      </dgm:prSet>
      <dgm:spPr/>
      <dgm:t>
        <a:bodyPr/>
        <a:lstStyle/>
        <a:p>
          <a:endParaRPr lang="en-US"/>
        </a:p>
      </dgm:t>
    </dgm:pt>
    <dgm:pt modelId="{1DBD359F-FD3C-46E7-BE4B-4A6B1B077ABB}" type="pres">
      <dgm:prSet presAssocID="{592BFB29-7919-4B84-9A10-074E1D447392}" presName="spV" presStyleCnt="0"/>
      <dgm:spPr/>
    </dgm:pt>
    <dgm:pt modelId="{64CBE70D-ECDA-4CC1-816C-673FEC6CBD1D}" type="pres">
      <dgm:prSet presAssocID="{9D786CE2-A670-4F42-AE9F-C79FD15889EA}" presName="linNode" presStyleCnt="0"/>
      <dgm:spPr/>
    </dgm:pt>
    <dgm:pt modelId="{15DCFD21-130A-455A-8434-EF7EA5D2837C}" type="pres">
      <dgm:prSet presAssocID="{9D786CE2-A670-4F42-AE9F-C79FD15889EA}" presName="parTx" presStyleLbl="revTx" presStyleIdx="2" presStyleCnt="6">
        <dgm:presLayoutVars>
          <dgm:chMax val="1"/>
          <dgm:bulletEnabled val="1"/>
        </dgm:presLayoutVars>
      </dgm:prSet>
      <dgm:spPr/>
      <dgm:t>
        <a:bodyPr/>
        <a:lstStyle/>
        <a:p>
          <a:endParaRPr lang="en-US"/>
        </a:p>
      </dgm:t>
    </dgm:pt>
    <dgm:pt modelId="{1D0BEA58-8AA3-4F5E-AFA3-AA5ED9481EEC}" type="pres">
      <dgm:prSet presAssocID="{9D786CE2-A670-4F42-AE9F-C79FD15889EA}" presName="bracket" presStyleLbl="parChTrans1D1" presStyleIdx="2" presStyleCnt="6"/>
      <dgm:spPr/>
    </dgm:pt>
    <dgm:pt modelId="{BF2D38CC-139B-468E-ADC7-1369EAD0FABD}" type="pres">
      <dgm:prSet presAssocID="{9D786CE2-A670-4F42-AE9F-C79FD15889EA}" presName="spH" presStyleCnt="0"/>
      <dgm:spPr/>
    </dgm:pt>
    <dgm:pt modelId="{99643145-4106-4404-ACE4-23B0046F885B}" type="pres">
      <dgm:prSet presAssocID="{9D786CE2-A670-4F42-AE9F-C79FD15889EA}" presName="desTx" presStyleLbl="node1" presStyleIdx="2" presStyleCnt="6">
        <dgm:presLayoutVars>
          <dgm:bulletEnabled val="1"/>
        </dgm:presLayoutVars>
      </dgm:prSet>
      <dgm:spPr/>
      <dgm:t>
        <a:bodyPr/>
        <a:lstStyle/>
        <a:p>
          <a:endParaRPr lang="en-US"/>
        </a:p>
      </dgm:t>
    </dgm:pt>
    <dgm:pt modelId="{9A22AD14-14ED-4560-B5C3-C189611C42FF}" type="pres">
      <dgm:prSet presAssocID="{9BD56592-A960-49D2-BAE0-2242A3263CE1}" presName="spV" presStyleCnt="0"/>
      <dgm:spPr/>
    </dgm:pt>
    <dgm:pt modelId="{FE27F6C4-4D3C-4A40-870E-2CB299A1C5A0}" type="pres">
      <dgm:prSet presAssocID="{ABA39468-6210-4623-B450-AA4EA3854776}" presName="linNode" presStyleCnt="0"/>
      <dgm:spPr/>
    </dgm:pt>
    <dgm:pt modelId="{E45853FC-FB0D-457D-9E32-21E56F08F3FE}" type="pres">
      <dgm:prSet presAssocID="{ABA39468-6210-4623-B450-AA4EA3854776}" presName="parTx" presStyleLbl="revTx" presStyleIdx="3" presStyleCnt="6">
        <dgm:presLayoutVars>
          <dgm:chMax val="1"/>
          <dgm:bulletEnabled val="1"/>
        </dgm:presLayoutVars>
      </dgm:prSet>
      <dgm:spPr/>
      <dgm:t>
        <a:bodyPr/>
        <a:lstStyle/>
        <a:p>
          <a:endParaRPr lang="en-US"/>
        </a:p>
      </dgm:t>
    </dgm:pt>
    <dgm:pt modelId="{624ED8EA-3D42-4EB5-AD66-4BC3428B35BD}" type="pres">
      <dgm:prSet presAssocID="{ABA39468-6210-4623-B450-AA4EA3854776}" presName="bracket" presStyleLbl="parChTrans1D1" presStyleIdx="3" presStyleCnt="6"/>
      <dgm:spPr/>
    </dgm:pt>
    <dgm:pt modelId="{6B984B46-1B0E-4A04-920E-5F39A046E16C}" type="pres">
      <dgm:prSet presAssocID="{ABA39468-6210-4623-B450-AA4EA3854776}" presName="spH" presStyleCnt="0"/>
      <dgm:spPr/>
    </dgm:pt>
    <dgm:pt modelId="{4CA85592-8909-44B3-BF67-208C091C2E1E}" type="pres">
      <dgm:prSet presAssocID="{ABA39468-6210-4623-B450-AA4EA3854776}" presName="desTx" presStyleLbl="node1" presStyleIdx="3" presStyleCnt="6">
        <dgm:presLayoutVars>
          <dgm:bulletEnabled val="1"/>
        </dgm:presLayoutVars>
      </dgm:prSet>
      <dgm:spPr/>
      <dgm:t>
        <a:bodyPr/>
        <a:lstStyle/>
        <a:p>
          <a:endParaRPr lang="en-US"/>
        </a:p>
      </dgm:t>
    </dgm:pt>
    <dgm:pt modelId="{E51FF620-67BB-4BE3-A45F-D8674CA473B7}" type="pres">
      <dgm:prSet presAssocID="{3666D3F3-725D-4C65-803B-17806EF2B77E}" presName="spV" presStyleCnt="0"/>
      <dgm:spPr/>
    </dgm:pt>
    <dgm:pt modelId="{FBB6D0A1-ED73-44F4-8B6C-AEFE9B29341E}" type="pres">
      <dgm:prSet presAssocID="{08367BB4-7912-4D2C-BB11-459EB63E08E5}" presName="linNode" presStyleCnt="0"/>
      <dgm:spPr/>
    </dgm:pt>
    <dgm:pt modelId="{5CB7992F-8A89-4345-AA9A-4CBD19C515A3}" type="pres">
      <dgm:prSet presAssocID="{08367BB4-7912-4D2C-BB11-459EB63E08E5}" presName="parTx" presStyleLbl="revTx" presStyleIdx="4" presStyleCnt="6">
        <dgm:presLayoutVars>
          <dgm:chMax val="1"/>
          <dgm:bulletEnabled val="1"/>
        </dgm:presLayoutVars>
      </dgm:prSet>
      <dgm:spPr/>
      <dgm:t>
        <a:bodyPr/>
        <a:lstStyle/>
        <a:p>
          <a:endParaRPr lang="en-US"/>
        </a:p>
      </dgm:t>
    </dgm:pt>
    <dgm:pt modelId="{B6193FF9-F7DB-4C91-AC35-574088836593}" type="pres">
      <dgm:prSet presAssocID="{08367BB4-7912-4D2C-BB11-459EB63E08E5}" presName="bracket" presStyleLbl="parChTrans1D1" presStyleIdx="4" presStyleCnt="6"/>
      <dgm:spPr/>
    </dgm:pt>
    <dgm:pt modelId="{2CEF0F92-D0C9-4CEF-B952-4AB5DE366A19}" type="pres">
      <dgm:prSet presAssocID="{08367BB4-7912-4D2C-BB11-459EB63E08E5}" presName="spH" presStyleCnt="0"/>
      <dgm:spPr/>
    </dgm:pt>
    <dgm:pt modelId="{E4C1B3F4-B2F4-4D79-9B5B-8F4668B53A8C}" type="pres">
      <dgm:prSet presAssocID="{08367BB4-7912-4D2C-BB11-459EB63E08E5}" presName="desTx" presStyleLbl="node1" presStyleIdx="4" presStyleCnt="6">
        <dgm:presLayoutVars>
          <dgm:bulletEnabled val="1"/>
        </dgm:presLayoutVars>
      </dgm:prSet>
      <dgm:spPr/>
      <dgm:t>
        <a:bodyPr/>
        <a:lstStyle/>
        <a:p>
          <a:endParaRPr lang="en-US"/>
        </a:p>
      </dgm:t>
    </dgm:pt>
    <dgm:pt modelId="{84CEA1DA-41AF-4519-B9C7-46F6404A53A1}" type="pres">
      <dgm:prSet presAssocID="{43C38804-119A-437A-AF76-2A476950759B}" presName="spV" presStyleCnt="0"/>
      <dgm:spPr/>
    </dgm:pt>
    <dgm:pt modelId="{C23D860B-1259-4F29-98CF-8D3E7F4102C6}" type="pres">
      <dgm:prSet presAssocID="{366F036F-B23C-4861-825D-69EC34502D7C}" presName="linNode" presStyleCnt="0"/>
      <dgm:spPr/>
    </dgm:pt>
    <dgm:pt modelId="{3BD639F1-5185-40F2-82F4-E472D0B4AB60}" type="pres">
      <dgm:prSet presAssocID="{366F036F-B23C-4861-825D-69EC34502D7C}" presName="parTx" presStyleLbl="revTx" presStyleIdx="5" presStyleCnt="6">
        <dgm:presLayoutVars>
          <dgm:chMax val="1"/>
          <dgm:bulletEnabled val="1"/>
        </dgm:presLayoutVars>
      </dgm:prSet>
      <dgm:spPr/>
      <dgm:t>
        <a:bodyPr/>
        <a:lstStyle/>
        <a:p>
          <a:endParaRPr lang="en-US"/>
        </a:p>
      </dgm:t>
    </dgm:pt>
    <dgm:pt modelId="{72FDFBF7-9382-4378-80A7-8E14026A5130}" type="pres">
      <dgm:prSet presAssocID="{366F036F-B23C-4861-825D-69EC34502D7C}" presName="bracket" presStyleLbl="parChTrans1D1" presStyleIdx="5" presStyleCnt="6"/>
      <dgm:spPr/>
    </dgm:pt>
    <dgm:pt modelId="{22909864-DF72-463C-BA72-0878EFFB4531}" type="pres">
      <dgm:prSet presAssocID="{366F036F-B23C-4861-825D-69EC34502D7C}" presName="spH" presStyleCnt="0"/>
      <dgm:spPr/>
    </dgm:pt>
    <dgm:pt modelId="{C34C0D97-EBC2-412A-AB5A-571764C3FC19}" type="pres">
      <dgm:prSet presAssocID="{366F036F-B23C-4861-825D-69EC34502D7C}" presName="desTx" presStyleLbl="node1" presStyleIdx="5" presStyleCnt="6">
        <dgm:presLayoutVars>
          <dgm:bulletEnabled val="1"/>
        </dgm:presLayoutVars>
      </dgm:prSet>
      <dgm:spPr/>
      <dgm:t>
        <a:bodyPr/>
        <a:lstStyle/>
        <a:p>
          <a:endParaRPr lang="en-US"/>
        </a:p>
      </dgm:t>
    </dgm:pt>
  </dgm:ptLst>
  <dgm:cxnLst>
    <dgm:cxn modelId="{14A8AABA-7164-4449-BE83-947B9E1100E1}" srcId="{08367BB4-7912-4D2C-BB11-459EB63E08E5}" destId="{73C93CCB-EC76-4350-9D82-DB7852654A70}" srcOrd="0" destOrd="0" parTransId="{3D02CAD4-6427-4F19-A3AF-37DEE45F12C2}" sibTransId="{B1F32601-2A72-4303-B4C2-10BBD7C4256C}"/>
    <dgm:cxn modelId="{72464700-3883-448A-BDE8-69F22C93FE57}" srcId="{CAAFB615-AC47-44C0-9D78-CA05DF265F6E}" destId="{366F036F-B23C-4861-825D-69EC34502D7C}" srcOrd="5" destOrd="0" parTransId="{C34D4B50-9DEF-4DCC-B00D-40B52BCEDB7C}" sibTransId="{36B3F26E-2CF3-4F19-8FF6-2C853C160C8C}"/>
    <dgm:cxn modelId="{8E3FD51E-7BE5-49F3-8749-B88D2A16DEA7}" type="presOf" srcId="{CAAFB615-AC47-44C0-9D78-CA05DF265F6E}" destId="{526CC884-CF08-439D-96D9-0D6FC4D92C18}" srcOrd="0" destOrd="0" presId="urn:diagrams.loki3.com/BracketList+Icon"/>
    <dgm:cxn modelId="{E7176C4C-534E-40F1-92B4-D9414EDBF118}" type="presOf" srcId="{45BF93D5-A70E-4BBE-9D7A-8A6F76DEBE4F}" destId="{0F259143-485A-4AF3-9154-B973163BF3E2}" srcOrd="0" destOrd="0" presId="urn:diagrams.loki3.com/BracketList+Icon"/>
    <dgm:cxn modelId="{9CD48F12-F72C-4F97-AABB-F0CF9537145D}" srcId="{CAAFB615-AC47-44C0-9D78-CA05DF265F6E}" destId="{9DC08C49-E922-49E4-BF09-3633A2339A0D}" srcOrd="0" destOrd="0" parTransId="{5BF84E22-AA04-4BCE-8FAE-FAC8F7E715D5}" sibTransId="{2C5528E6-50F6-4DA6-BCA8-0A8B0E6A8193}"/>
    <dgm:cxn modelId="{F887C7F4-B71E-4B17-9E07-D48C6E333F17}" srcId="{9DC08C49-E922-49E4-BF09-3633A2339A0D}" destId="{45BF93D5-A70E-4BBE-9D7A-8A6F76DEBE4F}" srcOrd="0" destOrd="0" parTransId="{6D030D2C-EDCB-45BF-9ACA-B423CABB9B45}" sibTransId="{C58AAA11-DAD4-4F73-9C18-DC227B5E1776}"/>
    <dgm:cxn modelId="{B523785F-1FC9-4155-A7DC-AC5531123474}" type="presOf" srcId="{08367BB4-7912-4D2C-BB11-459EB63E08E5}" destId="{5CB7992F-8A89-4345-AA9A-4CBD19C515A3}" srcOrd="0" destOrd="0" presId="urn:diagrams.loki3.com/BracketList+Icon"/>
    <dgm:cxn modelId="{5D971C0A-4708-4DA6-912A-AF50C0794FB0}" srcId="{ABA39468-6210-4623-B450-AA4EA3854776}" destId="{AB68780F-94F2-41B0-81D3-A7CEB3EDFFD5}" srcOrd="0" destOrd="0" parTransId="{12811721-6955-4B35-83A2-19D3CBCECAFA}" sibTransId="{21227D81-87E4-4BBE-AA9E-340E08955211}"/>
    <dgm:cxn modelId="{57AE9272-F991-4065-B536-A7B573C7F88B}" type="presOf" srcId="{871D01FC-A17E-4214-8428-E4641992A0C4}" destId="{99643145-4106-4404-ACE4-23B0046F885B}" srcOrd="0" destOrd="0" presId="urn:diagrams.loki3.com/BracketList+Icon"/>
    <dgm:cxn modelId="{F98833AC-52CC-4DB9-B720-C7A25FA989E8}" type="presOf" srcId="{9D786CE2-A670-4F42-AE9F-C79FD15889EA}" destId="{15DCFD21-130A-455A-8434-EF7EA5D2837C}" srcOrd="0" destOrd="0" presId="urn:diagrams.loki3.com/BracketList+Icon"/>
    <dgm:cxn modelId="{C8455EA1-CE74-4709-8E6B-B4D6B5BFB5B7}" type="presOf" srcId="{E166E2F1-E59F-4A85-AD26-7DD42715B612}" destId="{51286309-80A6-4C15-B582-17579362CCA8}" srcOrd="0" destOrd="0" presId="urn:diagrams.loki3.com/BracketList+Icon"/>
    <dgm:cxn modelId="{B1089E3E-F125-42F0-B96F-ECE81B704830}" type="presOf" srcId="{537EDD1D-778E-4090-BCC5-EA1CD7711519}" destId="{704CF732-740A-4466-A664-CE49E95B917C}" srcOrd="0" destOrd="0" presId="urn:diagrams.loki3.com/BracketList+Icon"/>
    <dgm:cxn modelId="{F58D3489-803F-4B3F-9929-1980C3999CBA}" srcId="{CAAFB615-AC47-44C0-9D78-CA05DF265F6E}" destId="{9D786CE2-A670-4F42-AE9F-C79FD15889EA}" srcOrd="2" destOrd="0" parTransId="{42B93CB3-DA1C-46AB-8443-377ADEDBD454}" sibTransId="{9BD56592-A960-49D2-BAE0-2242A3263CE1}"/>
    <dgm:cxn modelId="{17D8DEE0-AAB9-4A50-898B-2A7AD0247EAF}" srcId="{366F036F-B23C-4861-825D-69EC34502D7C}" destId="{85A18505-4CB5-4B3C-A75D-80CD138E7180}" srcOrd="0" destOrd="0" parTransId="{74A3B807-4AE0-43B0-AE83-BF0B12B8AEF0}" sibTransId="{71BB6C54-52EC-4745-AAEC-1A76D66F9E57}"/>
    <dgm:cxn modelId="{0369B80F-C681-4B23-9727-E8D41F8A2336}" srcId="{CAAFB615-AC47-44C0-9D78-CA05DF265F6E}" destId="{08367BB4-7912-4D2C-BB11-459EB63E08E5}" srcOrd="4" destOrd="0" parTransId="{A532E509-F752-4AD2-AE4C-7066277B9A06}" sibTransId="{43C38804-119A-437A-AF76-2A476950759B}"/>
    <dgm:cxn modelId="{282CC4F0-A8EA-417C-954F-965D63AB53E1}" type="presOf" srcId="{9DC08C49-E922-49E4-BF09-3633A2339A0D}" destId="{4950BA2F-2A98-43CA-B7D3-4F72531B20A2}" srcOrd="0" destOrd="0" presId="urn:diagrams.loki3.com/BracketList+Icon"/>
    <dgm:cxn modelId="{EBDE6595-244A-4324-BBF3-0384F8C909ED}" type="presOf" srcId="{85A18505-4CB5-4B3C-A75D-80CD138E7180}" destId="{C34C0D97-EBC2-412A-AB5A-571764C3FC19}" srcOrd="0" destOrd="0" presId="urn:diagrams.loki3.com/BracketList+Icon"/>
    <dgm:cxn modelId="{45A285CC-CD85-4E75-8254-8B66B9C4E76E}" type="presOf" srcId="{73C93CCB-EC76-4350-9D82-DB7852654A70}" destId="{E4C1B3F4-B2F4-4D79-9B5B-8F4668B53A8C}" srcOrd="0" destOrd="0" presId="urn:diagrams.loki3.com/BracketList+Icon"/>
    <dgm:cxn modelId="{4B8B3DFE-E4F6-4663-8159-B2AE1FEC751A}" srcId="{CAAFB615-AC47-44C0-9D78-CA05DF265F6E}" destId="{537EDD1D-778E-4090-BCC5-EA1CD7711519}" srcOrd="1" destOrd="0" parTransId="{2E7F4D20-8A93-4541-ADB6-4FC0743454BC}" sibTransId="{592BFB29-7919-4B84-9A10-074E1D447392}"/>
    <dgm:cxn modelId="{2259717E-9CC6-42ED-B52B-86E55E693794}" type="presOf" srcId="{ABA39468-6210-4623-B450-AA4EA3854776}" destId="{E45853FC-FB0D-457D-9E32-21E56F08F3FE}" srcOrd="0" destOrd="0" presId="urn:diagrams.loki3.com/BracketList+Icon"/>
    <dgm:cxn modelId="{D34A0DA9-8B75-4EAC-8454-C72FA02E995B}" srcId="{9D786CE2-A670-4F42-AE9F-C79FD15889EA}" destId="{871D01FC-A17E-4214-8428-E4641992A0C4}" srcOrd="0" destOrd="0" parTransId="{A9D794E0-3F1B-4164-8483-38492C39625A}" sibTransId="{86F12D6F-5175-4A33-ACB8-5867790033E2}"/>
    <dgm:cxn modelId="{A3BF9135-FF09-4E08-885C-BB2DD54E2BD4}" type="presOf" srcId="{366F036F-B23C-4861-825D-69EC34502D7C}" destId="{3BD639F1-5185-40F2-82F4-E472D0B4AB60}" srcOrd="0" destOrd="0" presId="urn:diagrams.loki3.com/BracketList+Icon"/>
    <dgm:cxn modelId="{27E5E5BE-C52D-48A2-81CF-D98F991A8F18}" srcId="{537EDD1D-778E-4090-BCC5-EA1CD7711519}" destId="{E166E2F1-E59F-4A85-AD26-7DD42715B612}" srcOrd="0" destOrd="0" parTransId="{3E208B8D-172F-4F0E-8FB1-E92CA3242287}" sibTransId="{2F7538C1-2AA7-44E6-A358-455323EC4696}"/>
    <dgm:cxn modelId="{2A51260C-67AB-4CEE-A3F2-592BF20AA48A}" type="presOf" srcId="{AB68780F-94F2-41B0-81D3-A7CEB3EDFFD5}" destId="{4CA85592-8909-44B3-BF67-208C091C2E1E}" srcOrd="0" destOrd="0" presId="urn:diagrams.loki3.com/BracketList+Icon"/>
    <dgm:cxn modelId="{1B1EA9A4-E6FA-4EC6-94CE-A98D2D30EB1C}" srcId="{CAAFB615-AC47-44C0-9D78-CA05DF265F6E}" destId="{ABA39468-6210-4623-B450-AA4EA3854776}" srcOrd="3" destOrd="0" parTransId="{0F89A6A3-CEB1-4E6E-A78A-AAE85BAA03D7}" sibTransId="{3666D3F3-725D-4C65-803B-17806EF2B77E}"/>
    <dgm:cxn modelId="{06AA9ED2-6E13-408B-8212-A40FEE2C6C5E}" type="presParOf" srcId="{526CC884-CF08-439D-96D9-0D6FC4D92C18}" destId="{0DD02AFD-C319-423F-981C-FC4B2383279A}" srcOrd="0" destOrd="0" presId="urn:diagrams.loki3.com/BracketList+Icon"/>
    <dgm:cxn modelId="{F8D2B226-3E0D-4C56-B799-FCC72050F949}" type="presParOf" srcId="{0DD02AFD-C319-423F-981C-FC4B2383279A}" destId="{4950BA2F-2A98-43CA-B7D3-4F72531B20A2}" srcOrd="0" destOrd="0" presId="urn:diagrams.loki3.com/BracketList+Icon"/>
    <dgm:cxn modelId="{CE89A0D0-96CC-4993-9448-48B0B2F727A3}" type="presParOf" srcId="{0DD02AFD-C319-423F-981C-FC4B2383279A}" destId="{20D2551C-5394-49E5-A997-4B1036CC1A52}" srcOrd="1" destOrd="0" presId="urn:diagrams.loki3.com/BracketList+Icon"/>
    <dgm:cxn modelId="{26110682-F1FD-4154-8E41-B462B55E0330}" type="presParOf" srcId="{0DD02AFD-C319-423F-981C-FC4B2383279A}" destId="{71DF802D-C179-4E64-8E10-53553A88668F}" srcOrd="2" destOrd="0" presId="urn:diagrams.loki3.com/BracketList+Icon"/>
    <dgm:cxn modelId="{F08072F8-2270-4EB9-A83F-08EE73DCE527}" type="presParOf" srcId="{0DD02AFD-C319-423F-981C-FC4B2383279A}" destId="{0F259143-485A-4AF3-9154-B973163BF3E2}" srcOrd="3" destOrd="0" presId="urn:diagrams.loki3.com/BracketList+Icon"/>
    <dgm:cxn modelId="{890EC9B3-14E6-476C-BA03-96D19709D829}" type="presParOf" srcId="{526CC884-CF08-439D-96D9-0D6FC4D92C18}" destId="{717D301B-4466-45D1-9D33-8149F0BF3348}" srcOrd="1" destOrd="0" presId="urn:diagrams.loki3.com/BracketList+Icon"/>
    <dgm:cxn modelId="{E7A3A3A2-3B01-44E4-917E-A2D603ED6C60}" type="presParOf" srcId="{526CC884-CF08-439D-96D9-0D6FC4D92C18}" destId="{61C8E2C7-E64E-4351-AC82-F53F660E4E7B}" srcOrd="2" destOrd="0" presId="urn:diagrams.loki3.com/BracketList+Icon"/>
    <dgm:cxn modelId="{D585C8CE-7778-4DDC-B044-BBB43F5622A6}" type="presParOf" srcId="{61C8E2C7-E64E-4351-AC82-F53F660E4E7B}" destId="{704CF732-740A-4466-A664-CE49E95B917C}" srcOrd="0" destOrd="0" presId="urn:diagrams.loki3.com/BracketList+Icon"/>
    <dgm:cxn modelId="{D02B11EA-58B6-48C0-992E-DA7FDC3F0ADA}" type="presParOf" srcId="{61C8E2C7-E64E-4351-AC82-F53F660E4E7B}" destId="{1A95E409-EDD1-4BD2-B6B2-A359EA1ADE30}" srcOrd="1" destOrd="0" presId="urn:diagrams.loki3.com/BracketList+Icon"/>
    <dgm:cxn modelId="{EC730B73-116F-419D-A14A-D29A4EBDCC25}" type="presParOf" srcId="{61C8E2C7-E64E-4351-AC82-F53F660E4E7B}" destId="{4D912FDF-DA53-4B6C-B352-E0FEBE9ED455}" srcOrd="2" destOrd="0" presId="urn:diagrams.loki3.com/BracketList+Icon"/>
    <dgm:cxn modelId="{AD678821-A00A-451A-A00F-855113BC73D7}" type="presParOf" srcId="{61C8E2C7-E64E-4351-AC82-F53F660E4E7B}" destId="{51286309-80A6-4C15-B582-17579362CCA8}" srcOrd="3" destOrd="0" presId="urn:diagrams.loki3.com/BracketList+Icon"/>
    <dgm:cxn modelId="{48418C2D-4A9D-46A0-9263-5E8A36CB474E}" type="presParOf" srcId="{526CC884-CF08-439D-96D9-0D6FC4D92C18}" destId="{1DBD359F-FD3C-46E7-BE4B-4A6B1B077ABB}" srcOrd="3" destOrd="0" presId="urn:diagrams.loki3.com/BracketList+Icon"/>
    <dgm:cxn modelId="{32EDF469-EDB2-476A-B5BF-55CBE6126F89}" type="presParOf" srcId="{526CC884-CF08-439D-96D9-0D6FC4D92C18}" destId="{64CBE70D-ECDA-4CC1-816C-673FEC6CBD1D}" srcOrd="4" destOrd="0" presId="urn:diagrams.loki3.com/BracketList+Icon"/>
    <dgm:cxn modelId="{59CCA42B-0E10-4500-9870-26924D582106}" type="presParOf" srcId="{64CBE70D-ECDA-4CC1-816C-673FEC6CBD1D}" destId="{15DCFD21-130A-455A-8434-EF7EA5D2837C}" srcOrd="0" destOrd="0" presId="urn:diagrams.loki3.com/BracketList+Icon"/>
    <dgm:cxn modelId="{16D9C7A5-6920-4517-9721-00804EBC58B9}" type="presParOf" srcId="{64CBE70D-ECDA-4CC1-816C-673FEC6CBD1D}" destId="{1D0BEA58-8AA3-4F5E-AFA3-AA5ED9481EEC}" srcOrd="1" destOrd="0" presId="urn:diagrams.loki3.com/BracketList+Icon"/>
    <dgm:cxn modelId="{709D0489-4C42-4834-AD7F-CEB6274F2F5A}" type="presParOf" srcId="{64CBE70D-ECDA-4CC1-816C-673FEC6CBD1D}" destId="{BF2D38CC-139B-468E-ADC7-1369EAD0FABD}" srcOrd="2" destOrd="0" presId="urn:diagrams.loki3.com/BracketList+Icon"/>
    <dgm:cxn modelId="{4699C81E-3981-45F1-85C8-D7F8E9FF6446}" type="presParOf" srcId="{64CBE70D-ECDA-4CC1-816C-673FEC6CBD1D}" destId="{99643145-4106-4404-ACE4-23B0046F885B}" srcOrd="3" destOrd="0" presId="urn:diagrams.loki3.com/BracketList+Icon"/>
    <dgm:cxn modelId="{4EC0730C-8C02-4D82-89D6-DFAB0BC225A6}" type="presParOf" srcId="{526CC884-CF08-439D-96D9-0D6FC4D92C18}" destId="{9A22AD14-14ED-4560-B5C3-C189611C42FF}" srcOrd="5" destOrd="0" presId="urn:diagrams.loki3.com/BracketList+Icon"/>
    <dgm:cxn modelId="{D63C666F-92D4-436F-AE3B-067EFF36BFC5}" type="presParOf" srcId="{526CC884-CF08-439D-96D9-0D6FC4D92C18}" destId="{FE27F6C4-4D3C-4A40-870E-2CB299A1C5A0}" srcOrd="6" destOrd="0" presId="urn:diagrams.loki3.com/BracketList+Icon"/>
    <dgm:cxn modelId="{E27AE84A-8347-48B2-9BDD-6B05C106D80E}" type="presParOf" srcId="{FE27F6C4-4D3C-4A40-870E-2CB299A1C5A0}" destId="{E45853FC-FB0D-457D-9E32-21E56F08F3FE}" srcOrd="0" destOrd="0" presId="urn:diagrams.loki3.com/BracketList+Icon"/>
    <dgm:cxn modelId="{D601CADC-5559-4139-9477-53AF1C4729F7}" type="presParOf" srcId="{FE27F6C4-4D3C-4A40-870E-2CB299A1C5A0}" destId="{624ED8EA-3D42-4EB5-AD66-4BC3428B35BD}" srcOrd="1" destOrd="0" presId="urn:diagrams.loki3.com/BracketList+Icon"/>
    <dgm:cxn modelId="{68DFF015-8815-4316-8926-BDAB324229D5}" type="presParOf" srcId="{FE27F6C4-4D3C-4A40-870E-2CB299A1C5A0}" destId="{6B984B46-1B0E-4A04-920E-5F39A046E16C}" srcOrd="2" destOrd="0" presId="urn:diagrams.loki3.com/BracketList+Icon"/>
    <dgm:cxn modelId="{1DFFB6E6-6170-4939-8184-6CCAA2286088}" type="presParOf" srcId="{FE27F6C4-4D3C-4A40-870E-2CB299A1C5A0}" destId="{4CA85592-8909-44B3-BF67-208C091C2E1E}" srcOrd="3" destOrd="0" presId="urn:diagrams.loki3.com/BracketList+Icon"/>
    <dgm:cxn modelId="{55397EC7-4B0B-4803-A69D-5D1D1C617B17}" type="presParOf" srcId="{526CC884-CF08-439D-96D9-0D6FC4D92C18}" destId="{E51FF620-67BB-4BE3-A45F-D8674CA473B7}" srcOrd="7" destOrd="0" presId="urn:diagrams.loki3.com/BracketList+Icon"/>
    <dgm:cxn modelId="{8DD11C37-B507-4284-8E43-729A03F1CEAA}" type="presParOf" srcId="{526CC884-CF08-439D-96D9-0D6FC4D92C18}" destId="{FBB6D0A1-ED73-44F4-8B6C-AEFE9B29341E}" srcOrd="8" destOrd="0" presId="urn:diagrams.loki3.com/BracketList+Icon"/>
    <dgm:cxn modelId="{922C5EC2-5E97-4BC5-B359-3A9C6D985E80}" type="presParOf" srcId="{FBB6D0A1-ED73-44F4-8B6C-AEFE9B29341E}" destId="{5CB7992F-8A89-4345-AA9A-4CBD19C515A3}" srcOrd="0" destOrd="0" presId="urn:diagrams.loki3.com/BracketList+Icon"/>
    <dgm:cxn modelId="{1D05A61A-AA4E-4C13-93B1-CECB17C6431B}" type="presParOf" srcId="{FBB6D0A1-ED73-44F4-8B6C-AEFE9B29341E}" destId="{B6193FF9-F7DB-4C91-AC35-574088836593}" srcOrd="1" destOrd="0" presId="urn:diagrams.loki3.com/BracketList+Icon"/>
    <dgm:cxn modelId="{C317DB77-B555-4365-951B-0DCF3EBDB636}" type="presParOf" srcId="{FBB6D0A1-ED73-44F4-8B6C-AEFE9B29341E}" destId="{2CEF0F92-D0C9-4CEF-B952-4AB5DE366A19}" srcOrd="2" destOrd="0" presId="urn:diagrams.loki3.com/BracketList+Icon"/>
    <dgm:cxn modelId="{F86B3BB0-B0CA-499E-84E3-144B879AD6DE}" type="presParOf" srcId="{FBB6D0A1-ED73-44F4-8B6C-AEFE9B29341E}" destId="{E4C1B3F4-B2F4-4D79-9B5B-8F4668B53A8C}" srcOrd="3" destOrd="0" presId="urn:diagrams.loki3.com/BracketList+Icon"/>
    <dgm:cxn modelId="{6EB3CAD8-6747-4F69-9C41-C50917F901EE}" type="presParOf" srcId="{526CC884-CF08-439D-96D9-0D6FC4D92C18}" destId="{84CEA1DA-41AF-4519-B9C7-46F6404A53A1}" srcOrd="9" destOrd="0" presId="urn:diagrams.loki3.com/BracketList+Icon"/>
    <dgm:cxn modelId="{2EDB3271-D21D-4BCB-AD8E-9E153448E3E7}" type="presParOf" srcId="{526CC884-CF08-439D-96D9-0D6FC4D92C18}" destId="{C23D860B-1259-4F29-98CF-8D3E7F4102C6}" srcOrd="10" destOrd="0" presId="urn:diagrams.loki3.com/BracketList+Icon"/>
    <dgm:cxn modelId="{CB56AF99-BAA1-4B34-9F7F-2FEB5E81AF49}" type="presParOf" srcId="{C23D860B-1259-4F29-98CF-8D3E7F4102C6}" destId="{3BD639F1-5185-40F2-82F4-E472D0B4AB60}" srcOrd="0" destOrd="0" presId="urn:diagrams.loki3.com/BracketList+Icon"/>
    <dgm:cxn modelId="{4EBBFCAC-FA64-41EA-BF3A-2442F9153A19}" type="presParOf" srcId="{C23D860B-1259-4F29-98CF-8D3E7F4102C6}" destId="{72FDFBF7-9382-4378-80A7-8E14026A5130}" srcOrd="1" destOrd="0" presId="urn:diagrams.loki3.com/BracketList+Icon"/>
    <dgm:cxn modelId="{D9FBC913-8ADD-4C8A-B460-04440C4C3233}" type="presParOf" srcId="{C23D860B-1259-4F29-98CF-8D3E7F4102C6}" destId="{22909864-DF72-463C-BA72-0878EFFB4531}" srcOrd="2" destOrd="0" presId="urn:diagrams.loki3.com/BracketList+Icon"/>
    <dgm:cxn modelId="{66F80D7F-F15F-493A-BCF6-92C37E27321F}" type="presParOf" srcId="{C23D860B-1259-4F29-98CF-8D3E7F4102C6}" destId="{C34C0D97-EBC2-412A-AB5A-571764C3FC19}" srcOrd="3" destOrd="0" presId="urn:diagrams.loki3.com/BracketList+Icon"/>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AAFB615-AC47-44C0-9D78-CA05DF265F6E}" type="doc">
      <dgm:prSet loTypeId="urn:diagrams.loki3.com/BracketList+Icon" loCatId="list" qsTypeId="urn:microsoft.com/office/officeart/2005/8/quickstyle/simple1" qsCatId="simple" csTypeId="urn:microsoft.com/office/officeart/2005/8/colors/accent1_2" csCatId="accent1" phldr="1"/>
      <dgm:spPr/>
      <dgm:t>
        <a:bodyPr/>
        <a:lstStyle/>
        <a:p>
          <a:endParaRPr lang="en-US"/>
        </a:p>
      </dgm:t>
    </dgm:pt>
    <dgm:pt modelId="{9DC08C49-E922-49E4-BF09-3633A2339A0D}">
      <dgm:prSet phldrT="[Text]"/>
      <dgm:spPr/>
      <dgm:t>
        <a:bodyPr/>
        <a:lstStyle/>
        <a:p>
          <a:r>
            <a:rPr lang="en-US" dirty="0" smtClean="0"/>
            <a:t>IE</a:t>
          </a:r>
          <a:endParaRPr lang="en-US" dirty="0"/>
        </a:p>
      </dgm:t>
    </dgm:pt>
    <dgm:pt modelId="{5BF84E22-AA04-4BCE-8FAE-FAC8F7E715D5}" type="parTrans" cxnId="{9CD48F12-F72C-4F97-AABB-F0CF9537145D}">
      <dgm:prSet/>
      <dgm:spPr/>
      <dgm:t>
        <a:bodyPr/>
        <a:lstStyle/>
        <a:p>
          <a:endParaRPr lang="en-US"/>
        </a:p>
      </dgm:t>
    </dgm:pt>
    <dgm:pt modelId="{2C5528E6-50F6-4DA6-BCA8-0A8B0E6A8193}" type="sibTrans" cxnId="{9CD48F12-F72C-4F97-AABB-F0CF9537145D}">
      <dgm:prSet/>
      <dgm:spPr/>
      <dgm:t>
        <a:bodyPr/>
        <a:lstStyle/>
        <a:p>
          <a:endParaRPr lang="en-US"/>
        </a:p>
      </dgm:t>
    </dgm:pt>
    <dgm:pt modelId="{45BF93D5-A70E-4BBE-9D7A-8A6F76DEBE4F}">
      <dgm:prSet phldrT="[Text]"/>
      <dgm:spPr/>
      <dgm:t>
        <a:bodyPr/>
        <a:lstStyle/>
        <a:p>
          <a:r>
            <a:rPr lang="en-US" dirty="0" smtClean="0"/>
            <a:t>Inclusions/Exclusion Criteria Not Met </a:t>
          </a:r>
          <a:endParaRPr lang="en-US" dirty="0">
            <a:solidFill>
              <a:schemeClr val="tx1"/>
            </a:solidFill>
          </a:endParaRPr>
        </a:p>
      </dgm:t>
    </dgm:pt>
    <dgm:pt modelId="{6D030D2C-EDCB-45BF-9ACA-B423CABB9B45}" type="parTrans" cxnId="{F887C7F4-B71E-4B17-9E07-D48C6E333F17}">
      <dgm:prSet/>
      <dgm:spPr/>
      <dgm:t>
        <a:bodyPr/>
        <a:lstStyle/>
        <a:p>
          <a:endParaRPr lang="en-US"/>
        </a:p>
      </dgm:t>
    </dgm:pt>
    <dgm:pt modelId="{C58AAA11-DAD4-4F73-9C18-DC227B5E1776}" type="sibTrans" cxnId="{F887C7F4-B71E-4B17-9E07-D48C6E333F17}">
      <dgm:prSet/>
      <dgm:spPr/>
      <dgm:t>
        <a:bodyPr/>
        <a:lstStyle/>
        <a:p>
          <a:endParaRPr lang="en-US"/>
        </a:p>
      </dgm:t>
    </dgm:pt>
    <dgm:pt modelId="{537EDD1D-778E-4090-BCC5-EA1CD7711519}">
      <dgm:prSet phldrT="[Text]"/>
      <dgm:spPr/>
      <dgm:t>
        <a:bodyPr/>
        <a:lstStyle/>
        <a:p>
          <a:r>
            <a:rPr lang="en-US" dirty="0" smtClean="0"/>
            <a:t>PE</a:t>
          </a:r>
          <a:endParaRPr lang="en-US" dirty="0"/>
        </a:p>
      </dgm:t>
    </dgm:pt>
    <dgm:pt modelId="{2E7F4D20-8A93-4541-ADB6-4FC0743454BC}" type="parTrans" cxnId="{4B8B3DFE-E4F6-4663-8159-B2AE1FEC751A}">
      <dgm:prSet/>
      <dgm:spPr/>
      <dgm:t>
        <a:bodyPr/>
        <a:lstStyle/>
        <a:p>
          <a:endParaRPr lang="en-US"/>
        </a:p>
      </dgm:t>
    </dgm:pt>
    <dgm:pt modelId="{592BFB29-7919-4B84-9A10-074E1D447392}" type="sibTrans" cxnId="{4B8B3DFE-E4F6-4663-8159-B2AE1FEC751A}">
      <dgm:prSet/>
      <dgm:spPr/>
      <dgm:t>
        <a:bodyPr/>
        <a:lstStyle/>
        <a:p>
          <a:endParaRPr lang="en-US"/>
        </a:p>
      </dgm:t>
    </dgm:pt>
    <dgm:pt modelId="{E166E2F1-E59F-4A85-AD26-7DD42715B612}">
      <dgm:prSet phldrT="[Text]"/>
      <dgm:spPr/>
      <dgm:t>
        <a:bodyPr/>
        <a:lstStyle/>
        <a:p>
          <a:r>
            <a:rPr lang="en-US" dirty="0" smtClean="0"/>
            <a:t>Physical Examination</a:t>
          </a:r>
          <a:endParaRPr lang="en-US" dirty="0"/>
        </a:p>
      </dgm:t>
    </dgm:pt>
    <dgm:pt modelId="{3E208B8D-172F-4F0E-8FB1-E92CA3242287}" type="parTrans" cxnId="{27E5E5BE-C52D-48A2-81CF-D98F991A8F18}">
      <dgm:prSet/>
      <dgm:spPr/>
      <dgm:t>
        <a:bodyPr/>
        <a:lstStyle/>
        <a:p>
          <a:endParaRPr lang="en-US"/>
        </a:p>
      </dgm:t>
    </dgm:pt>
    <dgm:pt modelId="{2F7538C1-2AA7-44E6-A358-455323EC4696}" type="sibTrans" cxnId="{27E5E5BE-C52D-48A2-81CF-D98F991A8F18}">
      <dgm:prSet/>
      <dgm:spPr/>
      <dgm:t>
        <a:bodyPr/>
        <a:lstStyle/>
        <a:p>
          <a:endParaRPr lang="en-US"/>
        </a:p>
      </dgm:t>
    </dgm:pt>
    <dgm:pt modelId="{871D01FC-A17E-4214-8428-E4641992A0C4}">
      <dgm:prSet phldrT="[Text]"/>
      <dgm:spPr/>
      <dgm:t>
        <a:bodyPr/>
        <a:lstStyle/>
        <a:p>
          <a:r>
            <a:rPr lang="en-US" dirty="0" smtClean="0"/>
            <a:t>Subject Characteristics</a:t>
          </a:r>
          <a:endParaRPr lang="en-US" dirty="0"/>
        </a:p>
      </dgm:t>
    </dgm:pt>
    <dgm:pt modelId="{A9D794E0-3F1B-4164-8483-38492C39625A}" type="parTrans" cxnId="{D34A0DA9-8B75-4EAC-8454-C72FA02E995B}">
      <dgm:prSet/>
      <dgm:spPr/>
      <dgm:t>
        <a:bodyPr/>
        <a:lstStyle/>
        <a:p>
          <a:endParaRPr lang="en-US"/>
        </a:p>
      </dgm:t>
    </dgm:pt>
    <dgm:pt modelId="{86F12D6F-5175-4A33-ACB8-5867790033E2}" type="sibTrans" cxnId="{D34A0DA9-8B75-4EAC-8454-C72FA02E995B}">
      <dgm:prSet/>
      <dgm:spPr/>
      <dgm:t>
        <a:bodyPr/>
        <a:lstStyle/>
        <a:p>
          <a:endParaRPr lang="en-US"/>
        </a:p>
      </dgm:t>
    </dgm:pt>
    <dgm:pt modelId="{9D786CE2-A670-4F42-AE9F-C79FD15889EA}">
      <dgm:prSet phldrT="[Text]"/>
      <dgm:spPr/>
      <dgm:t>
        <a:bodyPr/>
        <a:lstStyle/>
        <a:p>
          <a:r>
            <a:rPr lang="en-US" dirty="0" smtClean="0"/>
            <a:t>SC</a:t>
          </a:r>
          <a:endParaRPr lang="en-US" dirty="0"/>
        </a:p>
      </dgm:t>
    </dgm:pt>
    <dgm:pt modelId="{42B93CB3-DA1C-46AB-8443-377ADEDBD454}" type="parTrans" cxnId="{F58D3489-803F-4B3F-9929-1980C3999CBA}">
      <dgm:prSet/>
      <dgm:spPr/>
      <dgm:t>
        <a:bodyPr/>
        <a:lstStyle/>
        <a:p>
          <a:endParaRPr lang="en-US"/>
        </a:p>
      </dgm:t>
    </dgm:pt>
    <dgm:pt modelId="{9BD56592-A960-49D2-BAE0-2242A3263CE1}" type="sibTrans" cxnId="{F58D3489-803F-4B3F-9929-1980C3999CBA}">
      <dgm:prSet/>
      <dgm:spPr/>
      <dgm:t>
        <a:bodyPr/>
        <a:lstStyle/>
        <a:p>
          <a:endParaRPr lang="en-US"/>
        </a:p>
      </dgm:t>
    </dgm:pt>
    <dgm:pt modelId="{08367BB4-7912-4D2C-BB11-459EB63E08E5}">
      <dgm:prSet phldrT="[Text]"/>
      <dgm:spPr/>
      <dgm:t>
        <a:bodyPr/>
        <a:lstStyle/>
        <a:p>
          <a:r>
            <a:rPr lang="en-US" dirty="0" smtClean="0"/>
            <a:t>MS</a:t>
          </a:r>
          <a:endParaRPr lang="en-US" dirty="0"/>
        </a:p>
      </dgm:t>
    </dgm:pt>
    <dgm:pt modelId="{A532E509-F752-4AD2-AE4C-7066277B9A06}" type="parTrans" cxnId="{0369B80F-C681-4B23-9727-E8D41F8A2336}">
      <dgm:prSet/>
      <dgm:spPr/>
      <dgm:t>
        <a:bodyPr/>
        <a:lstStyle/>
        <a:p>
          <a:endParaRPr lang="en-US"/>
        </a:p>
      </dgm:t>
    </dgm:pt>
    <dgm:pt modelId="{43C38804-119A-437A-AF76-2A476950759B}" type="sibTrans" cxnId="{0369B80F-C681-4B23-9727-E8D41F8A2336}">
      <dgm:prSet/>
      <dgm:spPr/>
      <dgm:t>
        <a:bodyPr/>
        <a:lstStyle/>
        <a:p>
          <a:endParaRPr lang="en-US"/>
        </a:p>
      </dgm:t>
    </dgm:pt>
    <dgm:pt modelId="{73C93CCB-EC76-4350-9D82-DB7852654A70}">
      <dgm:prSet phldrT="[Text]"/>
      <dgm:spPr/>
      <dgm:t>
        <a:bodyPr/>
        <a:lstStyle/>
        <a:p>
          <a:r>
            <a:rPr lang="en-US" dirty="0" smtClean="0"/>
            <a:t>Microbiology Susceptibility Test</a:t>
          </a:r>
          <a:endParaRPr lang="en-US" dirty="0"/>
        </a:p>
      </dgm:t>
    </dgm:pt>
    <dgm:pt modelId="{3D02CAD4-6427-4F19-A3AF-37DEE45F12C2}" type="parTrans" cxnId="{14A8AABA-7164-4449-BE83-947B9E1100E1}">
      <dgm:prSet/>
      <dgm:spPr/>
      <dgm:t>
        <a:bodyPr/>
        <a:lstStyle/>
        <a:p>
          <a:endParaRPr lang="en-US"/>
        </a:p>
      </dgm:t>
    </dgm:pt>
    <dgm:pt modelId="{B1F32601-2A72-4303-B4C2-10BBD7C4256C}" type="sibTrans" cxnId="{14A8AABA-7164-4449-BE83-947B9E1100E1}">
      <dgm:prSet/>
      <dgm:spPr/>
      <dgm:t>
        <a:bodyPr/>
        <a:lstStyle/>
        <a:p>
          <a:endParaRPr lang="en-US"/>
        </a:p>
      </dgm:t>
    </dgm:pt>
    <dgm:pt modelId="{ABA39468-6210-4623-B450-AA4EA3854776}">
      <dgm:prSet phldrT="[Text]"/>
      <dgm:spPr/>
      <dgm:t>
        <a:bodyPr/>
        <a:lstStyle/>
        <a:p>
          <a:r>
            <a:rPr lang="en-US" dirty="0" smtClean="0"/>
            <a:t>DA</a:t>
          </a:r>
          <a:endParaRPr lang="en-US" dirty="0"/>
        </a:p>
      </dgm:t>
    </dgm:pt>
    <dgm:pt modelId="{0F89A6A3-CEB1-4E6E-A78A-AAE85BAA03D7}" type="parTrans" cxnId="{1B1EA9A4-E6FA-4EC6-94CE-A98D2D30EB1C}">
      <dgm:prSet/>
      <dgm:spPr/>
      <dgm:t>
        <a:bodyPr/>
        <a:lstStyle/>
        <a:p>
          <a:endParaRPr lang="en-US"/>
        </a:p>
      </dgm:t>
    </dgm:pt>
    <dgm:pt modelId="{3666D3F3-725D-4C65-803B-17806EF2B77E}" type="sibTrans" cxnId="{1B1EA9A4-E6FA-4EC6-94CE-A98D2D30EB1C}">
      <dgm:prSet/>
      <dgm:spPr/>
      <dgm:t>
        <a:bodyPr/>
        <a:lstStyle/>
        <a:p>
          <a:endParaRPr lang="en-US"/>
        </a:p>
      </dgm:t>
    </dgm:pt>
    <dgm:pt modelId="{AB68780F-94F2-41B0-81D3-A7CEB3EDFFD5}">
      <dgm:prSet phldrT="[Text]"/>
      <dgm:spPr/>
      <dgm:t>
        <a:bodyPr/>
        <a:lstStyle/>
        <a:p>
          <a:r>
            <a:rPr lang="en-US" dirty="0" smtClean="0"/>
            <a:t>Drug Accountability</a:t>
          </a:r>
          <a:endParaRPr lang="en-US" dirty="0"/>
        </a:p>
      </dgm:t>
    </dgm:pt>
    <dgm:pt modelId="{12811721-6955-4B35-83A2-19D3CBCECAFA}" type="parTrans" cxnId="{5D971C0A-4708-4DA6-912A-AF50C0794FB0}">
      <dgm:prSet/>
      <dgm:spPr/>
      <dgm:t>
        <a:bodyPr/>
        <a:lstStyle/>
        <a:p>
          <a:endParaRPr lang="en-US"/>
        </a:p>
      </dgm:t>
    </dgm:pt>
    <dgm:pt modelId="{21227D81-87E4-4BBE-AA9E-340E08955211}" type="sibTrans" cxnId="{5D971C0A-4708-4DA6-912A-AF50C0794FB0}">
      <dgm:prSet/>
      <dgm:spPr/>
      <dgm:t>
        <a:bodyPr/>
        <a:lstStyle/>
        <a:p>
          <a:endParaRPr lang="en-US"/>
        </a:p>
      </dgm:t>
    </dgm:pt>
    <dgm:pt modelId="{366F036F-B23C-4861-825D-69EC34502D7C}">
      <dgm:prSet phldrT="[Text]"/>
      <dgm:spPr/>
      <dgm:t>
        <a:bodyPr/>
        <a:lstStyle/>
        <a:p>
          <a:r>
            <a:rPr lang="en-US" dirty="0" smtClean="0"/>
            <a:t>PP</a:t>
          </a:r>
          <a:endParaRPr lang="en-US" dirty="0"/>
        </a:p>
      </dgm:t>
    </dgm:pt>
    <dgm:pt modelId="{C34D4B50-9DEF-4DCC-B00D-40B52BCEDB7C}" type="parTrans" cxnId="{72464700-3883-448A-BDE8-69F22C93FE57}">
      <dgm:prSet/>
      <dgm:spPr/>
      <dgm:t>
        <a:bodyPr/>
        <a:lstStyle/>
        <a:p>
          <a:endParaRPr lang="en-US"/>
        </a:p>
      </dgm:t>
    </dgm:pt>
    <dgm:pt modelId="{36B3F26E-2CF3-4F19-8FF6-2C853C160C8C}" type="sibTrans" cxnId="{72464700-3883-448A-BDE8-69F22C93FE57}">
      <dgm:prSet/>
      <dgm:spPr/>
      <dgm:t>
        <a:bodyPr/>
        <a:lstStyle/>
        <a:p>
          <a:endParaRPr lang="en-US"/>
        </a:p>
      </dgm:t>
    </dgm:pt>
    <dgm:pt modelId="{85A18505-4CB5-4B3C-A75D-80CD138E7180}">
      <dgm:prSet phldrT="[Text]"/>
      <dgm:spPr/>
      <dgm:t>
        <a:bodyPr/>
        <a:lstStyle/>
        <a:p>
          <a:r>
            <a:rPr lang="en-US" dirty="0" smtClean="0"/>
            <a:t>PK Parameters</a:t>
          </a:r>
          <a:endParaRPr lang="en-US" dirty="0"/>
        </a:p>
      </dgm:t>
    </dgm:pt>
    <dgm:pt modelId="{74A3B807-4AE0-43B0-AE83-BF0B12B8AEF0}" type="parTrans" cxnId="{17D8DEE0-AAB9-4A50-898B-2A7AD0247EAF}">
      <dgm:prSet/>
      <dgm:spPr/>
      <dgm:t>
        <a:bodyPr/>
        <a:lstStyle/>
        <a:p>
          <a:endParaRPr lang="en-US"/>
        </a:p>
      </dgm:t>
    </dgm:pt>
    <dgm:pt modelId="{71BB6C54-52EC-4745-AAEC-1A76D66F9E57}" type="sibTrans" cxnId="{17D8DEE0-AAB9-4A50-898B-2A7AD0247EAF}">
      <dgm:prSet/>
      <dgm:spPr/>
      <dgm:t>
        <a:bodyPr/>
        <a:lstStyle/>
        <a:p>
          <a:endParaRPr lang="en-US"/>
        </a:p>
      </dgm:t>
    </dgm:pt>
    <dgm:pt modelId="{526CC884-CF08-439D-96D9-0D6FC4D92C18}" type="pres">
      <dgm:prSet presAssocID="{CAAFB615-AC47-44C0-9D78-CA05DF265F6E}" presName="Name0" presStyleCnt="0">
        <dgm:presLayoutVars>
          <dgm:dir/>
          <dgm:animLvl val="lvl"/>
          <dgm:resizeHandles val="exact"/>
        </dgm:presLayoutVars>
      </dgm:prSet>
      <dgm:spPr/>
      <dgm:t>
        <a:bodyPr/>
        <a:lstStyle/>
        <a:p>
          <a:endParaRPr lang="en-US"/>
        </a:p>
      </dgm:t>
    </dgm:pt>
    <dgm:pt modelId="{0DD02AFD-C319-423F-981C-FC4B2383279A}" type="pres">
      <dgm:prSet presAssocID="{9DC08C49-E922-49E4-BF09-3633A2339A0D}" presName="linNode" presStyleCnt="0"/>
      <dgm:spPr/>
    </dgm:pt>
    <dgm:pt modelId="{4950BA2F-2A98-43CA-B7D3-4F72531B20A2}" type="pres">
      <dgm:prSet presAssocID="{9DC08C49-E922-49E4-BF09-3633A2339A0D}" presName="parTx" presStyleLbl="revTx" presStyleIdx="0" presStyleCnt="6">
        <dgm:presLayoutVars>
          <dgm:chMax val="1"/>
          <dgm:bulletEnabled val="1"/>
        </dgm:presLayoutVars>
      </dgm:prSet>
      <dgm:spPr/>
      <dgm:t>
        <a:bodyPr/>
        <a:lstStyle/>
        <a:p>
          <a:endParaRPr lang="en-US"/>
        </a:p>
      </dgm:t>
    </dgm:pt>
    <dgm:pt modelId="{20D2551C-5394-49E5-A997-4B1036CC1A52}" type="pres">
      <dgm:prSet presAssocID="{9DC08C49-E922-49E4-BF09-3633A2339A0D}" presName="bracket" presStyleLbl="parChTrans1D1" presStyleIdx="0" presStyleCnt="6"/>
      <dgm:spPr/>
    </dgm:pt>
    <dgm:pt modelId="{71DF802D-C179-4E64-8E10-53553A88668F}" type="pres">
      <dgm:prSet presAssocID="{9DC08C49-E922-49E4-BF09-3633A2339A0D}" presName="spH" presStyleCnt="0"/>
      <dgm:spPr/>
    </dgm:pt>
    <dgm:pt modelId="{0F259143-485A-4AF3-9154-B973163BF3E2}" type="pres">
      <dgm:prSet presAssocID="{9DC08C49-E922-49E4-BF09-3633A2339A0D}" presName="desTx" presStyleLbl="node1" presStyleIdx="0" presStyleCnt="6">
        <dgm:presLayoutVars>
          <dgm:bulletEnabled val="1"/>
        </dgm:presLayoutVars>
      </dgm:prSet>
      <dgm:spPr/>
      <dgm:t>
        <a:bodyPr/>
        <a:lstStyle/>
        <a:p>
          <a:endParaRPr lang="en-US"/>
        </a:p>
      </dgm:t>
    </dgm:pt>
    <dgm:pt modelId="{717D301B-4466-45D1-9D33-8149F0BF3348}" type="pres">
      <dgm:prSet presAssocID="{2C5528E6-50F6-4DA6-BCA8-0A8B0E6A8193}" presName="spV" presStyleCnt="0"/>
      <dgm:spPr/>
    </dgm:pt>
    <dgm:pt modelId="{61C8E2C7-E64E-4351-AC82-F53F660E4E7B}" type="pres">
      <dgm:prSet presAssocID="{537EDD1D-778E-4090-BCC5-EA1CD7711519}" presName="linNode" presStyleCnt="0"/>
      <dgm:spPr/>
    </dgm:pt>
    <dgm:pt modelId="{704CF732-740A-4466-A664-CE49E95B917C}" type="pres">
      <dgm:prSet presAssocID="{537EDD1D-778E-4090-BCC5-EA1CD7711519}" presName="parTx" presStyleLbl="revTx" presStyleIdx="1" presStyleCnt="6">
        <dgm:presLayoutVars>
          <dgm:chMax val="1"/>
          <dgm:bulletEnabled val="1"/>
        </dgm:presLayoutVars>
      </dgm:prSet>
      <dgm:spPr/>
      <dgm:t>
        <a:bodyPr/>
        <a:lstStyle/>
        <a:p>
          <a:endParaRPr lang="en-US"/>
        </a:p>
      </dgm:t>
    </dgm:pt>
    <dgm:pt modelId="{1A95E409-EDD1-4BD2-B6B2-A359EA1ADE30}" type="pres">
      <dgm:prSet presAssocID="{537EDD1D-778E-4090-BCC5-EA1CD7711519}" presName="bracket" presStyleLbl="parChTrans1D1" presStyleIdx="1" presStyleCnt="6"/>
      <dgm:spPr/>
    </dgm:pt>
    <dgm:pt modelId="{4D912FDF-DA53-4B6C-B352-E0FEBE9ED455}" type="pres">
      <dgm:prSet presAssocID="{537EDD1D-778E-4090-BCC5-EA1CD7711519}" presName="spH" presStyleCnt="0"/>
      <dgm:spPr/>
    </dgm:pt>
    <dgm:pt modelId="{51286309-80A6-4C15-B582-17579362CCA8}" type="pres">
      <dgm:prSet presAssocID="{537EDD1D-778E-4090-BCC5-EA1CD7711519}" presName="desTx" presStyleLbl="node1" presStyleIdx="1" presStyleCnt="6">
        <dgm:presLayoutVars>
          <dgm:bulletEnabled val="1"/>
        </dgm:presLayoutVars>
      </dgm:prSet>
      <dgm:spPr/>
      <dgm:t>
        <a:bodyPr/>
        <a:lstStyle/>
        <a:p>
          <a:endParaRPr lang="en-US"/>
        </a:p>
      </dgm:t>
    </dgm:pt>
    <dgm:pt modelId="{1DBD359F-FD3C-46E7-BE4B-4A6B1B077ABB}" type="pres">
      <dgm:prSet presAssocID="{592BFB29-7919-4B84-9A10-074E1D447392}" presName="spV" presStyleCnt="0"/>
      <dgm:spPr/>
    </dgm:pt>
    <dgm:pt modelId="{64CBE70D-ECDA-4CC1-816C-673FEC6CBD1D}" type="pres">
      <dgm:prSet presAssocID="{9D786CE2-A670-4F42-AE9F-C79FD15889EA}" presName="linNode" presStyleCnt="0"/>
      <dgm:spPr/>
    </dgm:pt>
    <dgm:pt modelId="{15DCFD21-130A-455A-8434-EF7EA5D2837C}" type="pres">
      <dgm:prSet presAssocID="{9D786CE2-A670-4F42-AE9F-C79FD15889EA}" presName="parTx" presStyleLbl="revTx" presStyleIdx="2" presStyleCnt="6">
        <dgm:presLayoutVars>
          <dgm:chMax val="1"/>
          <dgm:bulletEnabled val="1"/>
        </dgm:presLayoutVars>
      </dgm:prSet>
      <dgm:spPr/>
      <dgm:t>
        <a:bodyPr/>
        <a:lstStyle/>
        <a:p>
          <a:endParaRPr lang="en-US"/>
        </a:p>
      </dgm:t>
    </dgm:pt>
    <dgm:pt modelId="{1D0BEA58-8AA3-4F5E-AFA3-AA5ED9481EEC}" type="pres">
      <dgm:prSet presAssocID="{9D786CE2-A670-4F42-AE9F-C79FD15889EA}" presName="bracket" presStyleLbl="parChTrans1D1" presStyleIdx="2" presStyleCnt="6"/>
      <dgm:spPr/>
    </dgm:pt>
    <dgm:pt modelId="{BF2D38CC-139B-468E-ADC7-1369EAD0FABD}" type="pres">
      <dgm:prSet presAssocID="{9D786CE2-A670-4F42-AE9F-C79FD15889EA}" presName="spH" presStyleCnt="0"/>
      <dgm:spPr/>
    </dgm:pt>
    <dgm:pt modelId="{99643145-4106-4404-ACE4-23B0046F885B}" type="pres">
      <dgm:prSet presAssocID="{9D786CE2-A670-4F42-AE9F-C79FD15889EA}" presName="desTx" presStyleLbl="node1" presStyleIdx="2" presStyleCnt="6">
        <dgm:presLayoutVars>
          <dgm:bulletEnabled val="1"/>
        </dgm:presLayoutVars>
      </dgm:prSet>
      <dgm:spPr/>
      <dgm:t>
        <a:bodyPr/>
        <a:lstStyle/>
        <a:p>
          <a:endParaRPr lang="en-US"/>
        </a:p>
      </dgm:t>
    </dgm:pt>
    <dgm:pt modelId="{9A22AD14-14ED-4560-B5C3-C189611C42FF}" type="pres">
      <dgm:prSet presAssocID="{9BD56592-A960-49D2-BAE0-2242A3263CE1}" presName="spV" presStyleCnt="0"/>
      <dgm:spPr/>
    </dgm:pt>
    <dgm:pt modelId="{FE27F6C4-4D3C-4A40-870E-2CB299A1C5A0}" type="pres">
      <dgm:prSet presAssocID="{ABA39468-6210-4623-B450-AA4EA3854776}" presName="linNode" presStyleCnt="0"/>
      <dgm:spPr/>
    </dgm:pt>
    <dgm:pt modelId="{E45853FC-FB0D-457D-9E32-21E56F08F3FE}" type="pres">
      <dgm:prSet presAssocID="{ABA39468-6210-4623-B450-AA4EA3854776}" presName="parTx" presStyleLbl="revTx" presStyleIdx="3" presStyleCnt="6">
        <dgm:presLayoutVars>
          <dgm:chMax val="1"/>
          <dgm:bulletEnabled val="1"/>
        </dgm:presLayoutVars>
      </dgm:prSet>
      <dgm:spPr/>
      <dgm:t>
        <a:bodyPr/>
        <a:lstStyle/>
        <a:p>
          <a:endParaRPr lang="en-US"/>
        </a:p>
      </dgm:t>
    </dgm:pt>
    <dgm:pt modelId="{624ED8EA-3D42-4EB5-AD66-4BC3428B35BD}" type="pres">
      <dgm:prSet presAssocID="{ABA39468-6210-4623-B450-AA4EA3854776}" presName="bracket" presStyleLbl="parChTrans1D1" presStyleIdx="3" presStyleCnt="6"/>
      <dgm:spPr/>
    </dgm:pt>
    <dgm:pt modelId="{6B984B46-1B0E-4A04-920E-5F39A046E16C}" type="pres">
      <dgm:prSet presAssocID="{ABA39468-6210-4623-B450-AA4EA3854776}" presName="spH" presStyleCnt="0"/>
      <dgm:spPr/>
    </dgm:pt>
    <dgm:pt modelId="{4CA85592-8909-44B3-BF67-208C091C2E1E}" type="pres">
      <dgm:prSet presAssocID="{ABA39468-6210-4623-B450-AA4EA3854776}" presName="desTx" presStyleLbl="node1" presStyleIdx="3" presStyleCnt="6">
        <dgm:presLayoutVars>
          <dgm:bulletEnabled val="1"/>
        </dgm:presLayoutVars>
      </dgm:prSet>
      <dgm:spPr/>
      <dgm:t>
        <a:bodyPr/>
        <a:lstStyle/>
        <a:p>
          <a:endParaRPr lang="en-US"/>
        </a:p>
      </dgm:t>
    </dgm:pt>
    <dgm:pt modelId="{E51FF620-67BB-4BE3-A45F-D8674CA473B7}" type="pres">
      <dgm:prSet presAssocID="{3666D3F3-725D-4C65-803B-17806EF2B77E}" presName="spV" presStyleCnt="0"/>
      <dgm:spPr/>
    </dgm:pt>
    <dgm:pt modelId="{FBB6D0A1-ED73-44F4-8B6C-AEFE9B29341E}" type="pres">
      <dgm:prSet presAssocID="{08367BB4-7912-4D2C-BB11-459EB63E08E5}" presName="linNode" presStyleCnt="0"/>
      <dgm:spPr/>
    </dgm:pt>
    <dgm:pt modelId="{5CB7992F-8A89-4345-AA9A-4CBD19C515A3}" type="pres">
      <dgm:prSet presAssocID="{08367BB4-7912-4D2C-BB11-459EB63E08E5}" presName="parTx" presStyleLbl="revTx" presStyleIdx="4" presStyleCnt="6">
        <dgm:presLayoutVars>
          <dgm:chMax val="1"/>
          <dgm:bulletEnabled val="1"/>
        </dgm:presLayoutVars>
      </dgm:prSet>
      <dgm:spPr/>
      <dgm:t>
        <a:bodyPr/>
        <a:lstStyle/>
        <a:p>
          <a:endParaRPr lang="en-US"/>
        </a:p>
      </dgm:t>
    </dgm:pt>
    <dgm:pt modelId="{B6193FF9-F7DB-4C91-AC35-574088836593}" type="pres">
      <dgm:prSet presAssocID="{08367BB4-7912-4D2C-BB11-459EB63E08E5}" presName="bracket" presStyleLbl="parChTrans1D1" presStyleIdx="4" presStyleCnt="6"/>
      <dgm:spPr/>
    </dgm:pt>
    <dgm:pt modelId="{2CEF0F92-D0C9-4CEF-B952-4AB5DE366A19}" type="pres">
      <dgm:prSet presAssocID="{08367BB4-7912-4D2C-BB11-459EB63E08E5}" presName="spH" presStyleCnt="0"/>
      <dgm:spPr/>
    </dgm:pt>
    <dgm:pt modelId="{E4C1B3F4-B2F4-4D79-9B5B-8F4668B53A8C}" type="pres">
      <dgm:prSet presAssocID="{08367BB4-7912-4D2C-BB11-459EB63E08E5}" presName="desTx" presStyleLbl="node1" presStyleIdx="4" presStyleCnt="6">
        <dgm:presLayoutVars>
          <dgm:bulletEnabled val="1"/>
        </dgm:presLayoutVars>
      </dgm:prSet>
      <dgm:spPr/>
      <dgm:t>
        <a:bodyPr/>
        <a:lstStyle/>
        <a:p>
          <a:endParaRPr lang="en-US"/>
        </a:p>
      </dgm:t>
    </dgm:pt>
    <dgm:pt modelId="{84CEA1DA-41AF-4519-B9C7-46F6404A53A1}" type="pres">
      <dgm:prSet presAssocID="{43C38804-119A-437A-AF76-2A476950759B}" presName="spV" presStyleCnt="0"/>
      <dgm:spPr/>
    </dgm:pt>
    <dgm:pt modelId="{C23D860B-1259-4F29-98CF-8D3E7F4102C6}" type="pres">
      <dgm:prSet presAssocID="{366F036F-B23C-4861-825D-69EC34502D7C}" presName="linNode" presStyleCnt="0"/>
      <dgm:spPr/>
    </dgm:pt>
    <dgm:pt modelId="{3BD639F1-5185-40F2-82F4-E472D0B4AB60}" type="pres">
      <dgm:prSet presAssocID="{366F036F-B23C-4861-825D-69EC34502D7C}" presName="parTx" presStyleLbl="revTx" presStyleIdx="5" presStyleCnt="6">
        <dgm:presLayoutVars>
          <dgm:chMax val="1"/>
          <dgm:bulletEnabled val="1"/>
        </dgm:presLayoutVars>
      </dgm:prSet>
      <dgm:spPr/>
      <dgm:t>
        <a:bodyPr/>
        <a:lstStyle/>
        <a:p>
          <a:endParaRPr lang="en-US"/>
        </a:p>
      </dgm:t>
    </dgm:pt>
    <dgm:pt modelId="{72FDFBF7-9382-4378-80A7-8E14026A5130}" type="pres">
      <dgm:prSet presAssocID="{366F036F-B23C-4861-825D-69EC34502D7C}" presName="bracket" presStyleLbl="parChTrans1D1" presStyleIdx="5" presStyleCnt="6"/>
      <dgm:spPr/>
    </dgm:pt>
    <dgm:pt modelId="{22909864-DF72-463C-BA72-0878EFFB4531}" type="pres">
      <dgm:prSet presAssocID="{366F036F-B23C-4861-825D-69EC34502D7C}" presName="spH" presStyleCnt="0"/>
      <dgm:spPr/>
    </dgm:pt>
    <dgm:pt modelId="{C34C0D97-EBC2-412A-AB5A-571764C3FC19}" type="pres">
      <dgm:prSet presAssocID="{366F036F-B23C-4861-825D-69EC34502D7C}" presName="desTx" presStyleLbl="node1" presStyleIdx="5" presStyleCnt="6">
        <dgm:presLayoutVars>
          <dgm:bulletEnabled val="1"/>
        </dgm:presLayoutVars>
      </dgm:prSet>
      <dgm:spPr/>
      <dgm:t>
        <a:bodyPr/>
        <a:lstStyle/>
        <a:p>
          <a:endParaRPr lang="en-US"/>
        </a:p>
      </dgm:t>
    </dgm:pt>
  </dgm:ptLst>
  <dgm:cxnLst>
    <dgm:cxn modelId="{8DF28BAB-310E-4E85-A00A-98F7D91E0E71}" type="presOf" srcId="{73C93CCB-EC76-4350-9D82-DB7852654A70}" destId="{E4C1B3F4-B2F4-4D79-9B5B-8F4668B53A8C}" srcOrd="0" destOrd="0" presId="urn:diagrams.loki3.com/BracketList+Icon"/>
    <dgm:cxn modelId="{14A8AABA-7164-4449-BE83-947B9E1100E1}" srcId="{08367BB4-7912-4D2C-BB11-459EB63E08E5}" destId="{73C93CCB-EC76-4350-9D82-DB7852654A70}" srcOrd="0" destOrd="0" parTransId="{3D02CAD4-6427-4F19-A3AF-37DEE45F12C2}" sibTransId="{B1F32601-2A72-4303-B4C2-10BBD7C4256C}"/>
    <dgm:cxn modelId="{29C913FD-BC7E-4EA2-AE90-17D74DDBD3DE}" type="presOf" srcId="{871D01FC-A17E-4214-8428-E4641992A0C4}" destId="{99643145-4106-4404-ACE4-23B0046F885B}" srcOrd="0" destOrd="0" presId="urn:diagrams.loki3.com/BracketList+Icon"/>
    <dgm:cxn modelId="{000E1698-475A-4AA4-BE88-F5A083392106}" type="presOf" srcId="{85A18505-4CB5-4B3C-A75D-80CD138E7180}" destId="{C34C0D97-EBC2-412A-AB5A-571764C3FC19}" srcOrd="0" destOrd="0" presId="urn:diagrams.loki3.com/BracketList+Icon"/>
    <dgm:cxn modelId="{72464700-3883-448A-BDE8-69F22C93FE57}" srcId="{CAAFB615-AC47-44C0-9D78-CA05DF265F6E}" destId="{366F036F-B23C-4861-825D-69EC34502D7C}" srcOrd="5" destOrd="0" parTransId="{C34D4B50-9DEF-4DCC-B00D-40B52BCEDB7C}" sibTransId="{36B3F26E-2CF3-4F19-8FF6-2C853C160C8C}"/>
    <dgm:cxn modelId="{B7B17C90-78C2-4B58-B198-DC5D00DBD76F}" type="presOf" srcId="{ABA39468-6210-4623-B450-AA4EA3854776}" destId="{E45853FC-FB0D-457D-9E32-21E56F08F3FE}" srcOrd="0" destOrd="0" presId="urn:diagrams.loki3.com/BracketList+Icon"/>
    <dgm:cxn modelId="{7A0E1F4C-37C9-440D-ADCE-E4A130F08F14}" type="presOf" srcId="{537EDD1D-778E-4090-BCC5-EA1CD7711519}" destId="{704CF732-740A-4466-A664-CE49E95B917C}" srcOrd="0" destOrd="0" presId="urn:diagrams.loki3.com/BracketList+Icon"/>
    <dgm:cxn modelId="{786363D2-522A-41F7-81F5-047B94BB686C}" type="presOf" srcId="{9D786CE2-A670-4F42-AE9F-C79FD15889EA}" destId="{15DCFD21-130A-455A-8434-EF7EA5D2837C}" srcOrd="0" destOrd="0" presId="urn:diagrams.loki3.com/BracketList+Icon"/>
    <dgm:cxn modelId="{9CD48F12-F72C-4F97-AABB-F0CF9537145D}" srcId="{CAAFB615-AC47-44C0-9D78-CA05DF265F6E}" destId="{9DC08C49-E922-49E4-BF09-3633A2339A0D}" srcOrd="0" destOrd="0" parTransId="{5BF84E22-AA04-4BCE-8FAE-FAC8F7E715D5}" sibTransId="{2C5528E6-50F6-4DA6-BCA8-0A8B0E6A8193}"/>
    <dgm:cxn modelId="{F887C7F4-B71E-4B17-9E07-D48C6E333F17}" srcId="{9DC08C49-E922-49E4-BF09-3633A2339A0D}" destId="{45BF93D5-A70E-4BBE-9D7A-8A6F76DEBE4F}" srcOrd="0" destOrd="0" parTransId="{6D030D2C-EDCB-45BF-9ACA-B423CABB9B45}" sibTransId="{C58AAA11-DAD4-4F73-9C18-DC227B5E1776}"/>
    <dgm:cxn modelId="{34522D05-B11C-494B-9942-C8D3735675D2}" type="presOf" srcId="{45BF93D5-A70E-4BBE-9D7A-8A6F76DEBE4F}" destId="{0F259143-485A-4AF3-9154-B973163BF3E2}" srcOrd="0" destOrd="0" presId="urn:diagrams.loki3.com/BracketList+Icon"/>
    <dgm:cxn modelId="{77CE9EC0-4C60-4F5F-94EE-5E3CB389BF26}" type="presOf" srcId="{366F036F-B23C-4861-825D-69EC34502D7C}" destId="{3BD639F1-5185-40F2-82F4-E472D0B4AB60}" srcOrd="0" destOrd="0" presId="urn:diagrams.loki3.com/BracketList+Icon"/>
    <dgm:cxn modelId="{310EEE74-F630-419F-84A3-D1D035E85D58}" type="presOf" srcId="{9DC08C49-E922-49E4-BF09-3633A2339A0D}" destId="{4950BA2F-2A98-43CA-B7D3-4F72531B20A2}" srcOrd="0" destOrd="0" presId="urn:diagrams.loki3.com/BracketList+Icon"/>
    <dgm:cxn modelId="{2CACD0A0-4535-4CC8-B25F-78612FF58745}" type="presOf" srcId="{08367BB4-7912-4D2C-BB11-459EB63E08E5}" destId="{5CB7992F-8A89-4345-AA9A-4CBD19C515A3}" srcOrd="0" destOrd="0" presId="urn:diagrams.loki3.com/BracketList+Icon"/>
    <dgm:cxn modelId="{5D971C0A-4708-4DA6-912A-AF50C0794FB0}" srcId="{ABA39468-6210-4623-B450-AA4EA3854776}" destId="{AB68780F-94F2-41B0-81D3-A7CEB3EDFFD5}" srcOrd="0" destOrd="0" parTransId="{12811721-6955-4B35-83A2-19D3CBCECAFA}" sibTransId="{21227D81-87E4-4BBE-AA9E-340E08955211}"/>
    <dgm:cxn modelId="{F58D3489-803F-4B3F-9929-1980C3999CBA}" srcId="{CAAFB615-AC47-44C0-9D78-CA05DF265F6E}" destId="{9D786CE2-A670-4F42-AE9F-C79FD15889EA}" srcOrd="2" destOrd="0" parTransId="{42B93CB3-DA1C-46AB-8443-377ADEDBD454}" sibTransId="{9BD56592-A960-49D2-BAE0-2242A3263CE1}"/>
    <dgm:cxn modelId="{17D8DEE0-AAB9-4A50-898B-2A7AD0247EAF}" srcId="{366F036F-B23C-4861-825D-69EC34502D7C}" destId="{85A18505-4CB5-4B3C-A75D-80CD138E7180}" srcOrd="0" destOrd="0" parTransId="{74A3B807-4AE0-43B0-AE83-BF0B12B8AEF0}" sibTransId="{71BB6C54-52EC-4745-AAEC-1A76D66F9E57}"/>
    <dgm:cxn modelId="{0369B80F-C681-4B23-9727-E8D41F8A2336}" srcId="{CAAFB615-AC47-44C0-9D78-CA05DF265F6E}" destId="{08367BB4-7912-4D2C-BB11-459EB63E08E5}" srcOrd="4" destOrd="0" parTransId="{A532E509-F752-4AD2-AE4C-7066277B9A06}" sibTransId="{43C38804-119A-437A-AF76-2A476950759B}"/>
    <dgm:cxn modelId="{93ED7C18-73C0-4427-ABC0-A3E0AD400A92}" type="presOf" srcId="{E166E2F1-E59F-4A85-AD26-7DD42715B612}" destId="{51286309-80A6-4C15-B582-17579362CCA8}" srcOrd="0" destOrd="0" presId="urn:diagrams.loki3.com/BracketList+Icon"/>
    <dgm:cxn modelId="{1958D29E-5FE7-4DA9-A22A-11D1F5051DB5}" type="presOf" srcId="{CAAFB615-AC47-44C0-9D78-CA05DF265F6E}" destId="{526CC884-CF08-439D-96D9-0D6FC4D92C18}" srcOrd="0" destOrd="0" presId="urn:diagrams.loki3.com/BracketList+Icon"/>
    <dgm:cxn modelId="{D4FC7351-57FE-49D8-8047-6D2C46210198}" type="presOf" srcId="{AB68780F-94F2-41B0-81D3-A7CEB3EDFFD5}" destId="{4CA85592-8909-44B3-BF67-208C091C2E1E}" srcOrd="0" destOrd="0" presId="urn:diagrams.loki3.com/BracketList+Icon"/>
    <dgm:cxn modelId="{4B8B3DFE-E4F6-4663-8159-B2AE1FEC751A}" srcId="{CAAFB615-AC47-44C0-9D78-CA05DF265F6E}" destId="{537EDD1D-778E-4090-BCC5-EA1CD7711519}" srcOrd="1" destOrd="0" parTransId="{2E7F4D20-8A93-4541-ADB6-4FC0743454BC}" sibTransId="{592BFB29-7919-4B84-9A10-074E1D447392}"/>
    <dgm:cxn modelId="{D34A0DA9-8B75-4EAC-8454-C72FA02E995B}" srcId="{9D786CE2-A670-4F42-AE9F-C79FD15889EA}" destId="{871D01FC-A17E-4214-8428-E4641992A0C4}" srcOrd="0" destOrd="0" parTransId="{A9D794E0-3F1B-4164-8483-38492C39625A}" sibTransId="{86F12D6F-5175-4A33-ACB8-5867790033E2}"/>
    <dgm:cxn modelId="{27E5E5BE-C52D-48A2-81CF-D98F991A8F18}" srcId="{537EDD1D-778E-4090-BCC5-EA1CD7711519}" destId="{E166E2F1-E59F-4A85-AD26-7DD42715B612}" srcOrd="0" destOrd="0" parTransId="{3E208B8D-172F-4F0E-8FB1-E92CA3242287}" sibTransId="{2F7538C1-2AA7-44E6-A358-455323EC4696}"/>
    <dgm:cxn modelId="{1B1EA9A4-E6FA-4EC6-94CE-A98D2D30EB1C}" srcId="{CAAFB615-AC47-44C0-9D78-CA05DF265F6E}" destId="{ABA39468-6210-4623-B450-AA4EA3854776}" srcOrd="3" destOrd="0" parTransId="{0F89A6A3-CEB1-4E6E-A78A-AAE85BAA03D7}" sibTransId="{3666D3F3-725D-4C65-803B-17806EF2B77E}"/>
    <dgm:cxn modelId="{DF342BF0-A0F5-44FA-B67E-98D4C235EFEE}" type="presParOf" srcId="{526CC884-CF08-439D-96D9-0D6FC4D92C18}" destId="{0DD02AFD-C319-423F-981C-FC4B2383279A}" srcOrd="0" destOrd="0" presId="urn:diagrams.loki3.com/BracketList+Icon"/>
    <dgm:cxn modelId="{838DF2FE-4A77-4897-B009-E29291685DD4}" type="presParOf" srcId="{0DD02AFD-C319-423F-981C-FC4B2383279A}" destId="{4950BA2F-2A98-43CA-B7D3-4F72531B20A2}" srcOrd="0" destOrd="0" presId="urn:diagrams.loki3.com/BracketList+Icon"/>
    <dgm:cxn modelId="{7B0AA790-D29E-4E06-8760-62775B00BE75}" type="presParOf" srcId="{0DD02AFD-C319-423F-981C-FC4B2383279A}" destId="{20D2551C-5394-49E5-A997-4B1036CC1A52}" srcOrd="1" destOrd="0" presId="urn:diagrams.loki3.com/BracketList+Icon"/>
    <dgm:cxn modelId="{E271C86D-EFA6-4E91-B60A-D5C6C20A2BE4}" type="presParOf" srcId="{0DD02AFD-C319-423F-981C-FC4B2383279A}" destId="{71DF802D-C179-4E64-8E10-53553A88668F}" srcOrd="2" destOrd="0" presId="urn:diagrams.loki3.com/BracketList+Icon"/>
    <dgm:cxn modelId="{A8C839F3-162A-4E6C-A9B4-F415FFB591CF}" type="presParOf" srcId="{0DD02AFD-C319-423F-981C-FC4B2383279A}" destId="{0F259143-485A-4AF3-9154-B973163BF3E2}" srcOrd="3" destOrd="0" presId="urn:diagrams.loki3.com/BracketList+Icon"/>
    <dgm:cxn modelId="{64E5483B-2733-4097-8615-D08F369C56F1}" type="presParOf" srcId="{526CC884-CF08-439D-96D9-0D6FC4D92C18}" destId="{717D301B-4466-45D1-9D33-8149F0BF3348}" srcOrd="1" destOrd="0" presId="urn:diagrams.loki3.com/BracketList+Icon"/>
    <dgm:cxn modelId="{0ECF25CE-18BD-4869-9C03-52347694B4A7}" type="presParOf" srcId="{526CC884-CF08-439D-96D9-0D6FC4D92C18}" destId="{61C8E2C7-E64E-4351-AC82-F53F660E4E7B}" srcOrd="2" destOrd="0" presId="urn:diagrams.loki3.com/BracketList+Icon"/>
    <dgm:cxn modelId="{7D0D3A79-6843-4E45-B978-A8B3FB287417}" type="presParOf" srcId="{61C8E2C7-E64E-4351-AC82-F53F660E4E7B}" destId="{704CF732-740A-4466-A664-CE49E95B917C}" srcOrd="0" destOrd="0" presId="urn:diagrams.loki3.com/BracketList+Icon"/>
    <dgm:cxn modelId="{936EFE8D-5F71-46D8-84FD-D62B3B36F967}" type="presParOf" srcId="{61C8E2C7-E64E-4351-AC82-F53F660E4E7B}" destId="{1A95E409-EDD1-4BD2-B6B2-A359EA1ADE30}" srcOrd="1" destOrd="0" presId="urn:diagrams.loki3.com/BracketList+Icon"/>
    <dgm:cxn modelId="{DC39E77D-3F74-4DB4-989A-9ADF5CCBB474}" type="presParOf" srcId="{61C8E2C7-E64E-4351-AC82-F53F660E4E7B}" destId="{4D912FDF-DA53-4B6C-B352-E0FEBE9ED455}" srcOrd="2" destOrd="0" presId="urn:diagrams.loki3.com/BracketList+Icon"/>
    <dgm:cxn modelId="{3B7DFB30-9245-4B2B-8B64-756EBD031F34}" type="presParOf" srcId="{61C8E2C7-E64E-4351-AC82-F53F660E4E7B}" destId="{51286309-80A6-4C15-B582-17579362CCA8}" srcOrd="3" destOrd="0" presId="urn:diagrams.loki3.com/BracketList+Icon"/>
    <dgm:cxn modelId="{CB617F10-1D5B-4F62-A55F-0887C7C14488}" type="presParOf" srcId="{526CC884-CF08-439D-96D9-0D6FC4D92C18}" destId="{1DBD359F-FD3C-46E7-BE4B-4A6B1B077ABB}" srcOrd="3" destOrd="0" presId="urn:diagrams.loki3.com/BracketList+Icon"/>
    <dgm:cxn modelId="{D6558C5F-76EB-4D8E-BB88-EBE1ACBC3F21}" type="presParOf" srcId="{526CC884-CF08-439D-96D9-0D6FC4D92C18}" destId="{64CBE70D-ECDA-4CC1-816C-673FEC6CBD1D}" srcOrd="4" destOrd="0" presId="urn:diagrams.loki3.com/BracketList+Icon"/>
    <dgm:cxn modelId="{C27AFCA5-6F04-44C3-A04C-C132A982BFF9}" type="presParOf" srcId="{64CBE70D-ECDA-4CC1-816C-673FEC6CBD1D}" destId="{15DCFD21-130A-455A-8434-EF7EA5D2837C}" srcOrd="0" destOrd="0" presId="urn:diagrams.loki3.com/BracketList+Icon"/>
    <dgm:cxn modelId="{13E10A0F-5170-4709-A1D5-4048A0BCB8C6}" type="presParOf" srcId="{64CBE70D-ECDA-4CC1-816C-673FEC6CBD1D}" destId="{1D0BEA58-8AA3-4F5E-AFA3-AA5ED9481EEC}" srcOrd="1" destOrd="0" presId="urn:diagrams.loki3.com/BracketList+Icon"/>
    <dgm:cxn modelId="{9F36DEBC-C65F-4F4A-8BB3-3BFA1C37FBE0}" type="presParOf" srcId="{64CBE70D-ECDA-4CC1-816C-673FEC6CBD1D}" destId="{BF2D38CC-139B-468E-ADC7-1369EAD0FABD}" srcOrd="2" destOrd="0" presId="urn:diagrams.loki3.com/BracketList+Icon"/>
    <dgm:cxn modelId="{DA81FB1F-8965-41E8-ADDD-7BD2C52007BC}" type="presParOf" srcId="{64CBE70D-ECDA-4CC1-816C-673FEC6CBD1D}" destId="{99643145-4106-4404-ACE4-23B0046F885B}" srcOrd="3" destOrd="0" presId="urn:diagrams.loki3.com/BracketList+Icon"/>
    <dgm:cxn modelId="{7D639DAD-A2A2-4DD6-8E02-63957C526463}" type="presParOf" srcId="{526CC884-CF08-439D-96D9-0D6FC4D92C18}" destId="{9A22AD14-14ED-4560-B5C3-C189611C42FF}" srcOrd="5" destOrd="0" presId="urn:diagrams.loki3.com/BracketList+Icon"/>
    <dgm:cxn modelId="{7E146E07-7E88-4A50-9883-E69FA4930825}" type="presParOf" srcId="{526CC884-CF08-439D-96D9-0D6FC4D92C18}" destId="{FE27F6C4-4D3C-4A40-870E-2CB299A1C5A0}" srcOrd="6" destOrd="0" presId="urn:diagrams.loki3.com/BracketList+Icon"/>
    <dgm:cxn modelId="{B95F58D0-0BB1-4926-AD29-5D44B644E91C}" type="presParOf" srcId="{FE27F6C4-4D3C-4A40-870E-2CB299A1C5A0}" destId="{E45853FC-FB0D-457D-9E32-21E56F08F3FE}" srcOrd="0" destOrd="0" presId="urn:diagrams.loki3.com/BracketList+Icon"/>
    <dgm:cxn modelId="{A72EAA8B-B8C0-447D-9F79-42B6F0574E55}" type="presParOf" srcId="{FE27F6C4-4D3C-4A40-870E-2CB299A1C5A0}" destId="{624ED8EA-3D42-4EB5-AD66-4BC3428B35BD}" srcOrd="1" destOrd="0" presId="urn:diagrams.loki3.com/BracketList+Icon"/>
    <dgm:cxn modelId="{3A64B9FB-6EB3-47F9-A2DD-211CAC2E01D1}" type="presParOf" srcId="{FE27F6C4-4D3C-4A40-870E-2CB299A1C5A0}" destId="{6B984B46-1B0E-4A04-920E-5F39A046E16C}" srcOrd="2" destOrd="0" presId="urn:diagrams.loki3.com/BracketList+Icon"/>
    <dgm:cxn modelId="{6018CC12-0BD1-4CAA-95D5-921AAB9AE4B8}" type="presParOf" srcId="{FE27F6C4-4D3C-4A40-870E-2CB299A1C5A0}" destId="{4CA85592-8909-44B3-BF67-208C091C2E1E}" srcOrd="3" destOrd="0" presId="urn:diagrams.loki3.com/BracketList+Icon"/>
    <dgm:cxn modelId="{5DD14776-B48D-48A3-99AF-221AC0352000}" type="presParOf" srcId="{526CC884-CF08-439D-96D9-0D6FC4D92C18}" destId="{E51FF620-67BB-4BE3-A45F-D8674CA473B7}" srcOrd="7" destOrd="0" presId="urn:diagrams.loki3.com/BracketList+Icon"/>
    <dgm:cxn modelId="{35321629-B99D-4200-9311-D0A8A58183E6}" type="presParOf" srcId="{526CC884-CF08-439D-96D9-0D6FC4D92C18}" destId="{FBB6D0A1-ED73-44F4-8B6C-AEFE9B29341E}" srcOrd="8" destOrd="0" presId="urn:diagrams.loki3.com/BracketList+Icon"/>
    <dgm:cxn modelId="{81138908-336A-498A-98D9-90F26BF33AC6}" type="presParOf" srcId="{FBB6D0A1-ED73-44F4-8B6C-AEFE9B29341E}" destId="{5CB7992F-8A89-4345-AA9A-4CBD19C515A3}" srcOrd="0" destOrd="0" presId="urn:diagrams.loki3.com/BracketList+Icon"/>
    <dgm:cxn modelId="{6852E204-93CE-4F97-836A-B2CE3592701D}" type="presParOf" srcId="{FBB6D0A1-ED73-44F4-8B6C-AEFE9B29341E}" destId="{B6193FF9-F7DB-4C91-AC35-574088836593}" srcOrd="1" destOrd="0" presId="urn:diagrams.loki3.com/BracketList+Icon"/>
    <dgm:cxn modelId="{8F84B995-EFA3-46F7-BED9-FD77D1F4E9D6}" type="presParOf" srcId="{FBB6D0A1-ED73-44F4-8B6C-AEFE9B29341E}" destId="{2CEF0F92-D0C9-4CEF-B952-4AB5DE366A19}" srcOrd="2" destOrd="0" presId="urn:diagrams.loki3.com/BracketList+Icon"/>
    <dgm:cxn modelId="{21FBD995-08EB-461E-9CD4-9B390F1EF526}" type="presParOf" srcId="{FBB6D0A1-ED73-44F4-8B6C-AEFE9B29341E}" destId="{E4C1B3F4-B2F4-4D79-9B5B-8F4668B53A8C}" srcOrd="3" destOrd="0" presId="urn:diagrams.loki3.com/BracketList+Icon"/>
    <dgm:cxn modelId="{411B8040-60FB-4C1E-B1AA-A9E793FA40D8}" type="presParOf" srcId="{526CC884-CF08-439D-96D9-0D6FC4D92C18}" destId="{84CEA1DA-41AF-4519-B9C7-46F6404A53A1}" srcOrd="9" destOrd="0" presId="urn:diagrams.loki3.com/BracketList+Icon"/>
    <dgm:cxn modelId="{B4B45708-88C2-4FD8-A387-45BC4976E835}" type="presParOf" srcId="{526CC884-CF08-439D-96D9-0D6FC4D92C18}" destId="{C23D860B-1259-4F29-98CF-8D3E7F4102C6}" srcOrd="10" destOrd="0" presId="urn:diagrams.loki3.com/BracketList+Icon"/>
    <dgm:cxn modelId="{DB69D855-9A37-4534-8A94-FD667E5DB950}" type="presParOf" srcId="{C23D860B-1259-4F29-98CF-8D3E7F4102C6}" destId="{3BD639F1-5185-40F2-82F4-E472D0B4AB60}" srcOrd="0" destOrd="0" presId="urn:diagrams.loki3.com/BracketList+Icon"/>
    <dgm:cxn modelId="{0E0A2886-3E2D-42DE-9A60-0406F553E499}" type="presParOf" srcId="{C23D860B-1259-4F29-98CF-8D3E7F4102C6}" destId="{72FDFBF7-9382-4378-80A7-8E14026A5130}" srcOrd="1" destOrd="0" presId="urn:diagrams.loki3.com/BracketList+Icon"/>
    <dgm:cxn modelId="{2390B10C-FBFF-4399-AFB8-224AB30CF7D5}" type="presParOf" srcId="{C23D860B-1259-4F29-98CF-8D3E7F4102C6}" destId="{22909864-DF72-463C-BA72-0878EFFB4531}" srcOrd="2" destOrd="0" presId="urn:diagrams.loki3.com/BracketList+Icon"/>
    <dgm:cxn modelId="{D4CD6E1F-8F2E-42F1-A6FC-659C0DBBCDCC}" type="presParOf" srcId="{C23D860B-1259-4F29-98CF-8D3E7F4102C6}" destId="{C34C0D97-EBC2-412A-AB5A-571764C3FC19}" srcOrd="3" destOrd="0" presId="urn:diagrams.loki3.com/BracketList+Icon"/>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50BA2F-2A98-43CA-B7D3-4F72531B20A2}">
      <dsp:nvSpPr>
        <dsp:cNvPr id="0" name=""/>
        <dsp:cNvSpPr/>
      </dsp:nvSpPr>
      <dsp:spPr>
        <a:xfrm>
          <a:off x="0" y="28246"/>
          <a:ext cx="1179946" cy="415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52" tIns="53340" rIns="149352" bIns="53340" numCol="1" spcCol="1270" anchor="ctr" anchorCtr="0">
          <a:noAutofit/>
        </a:bodyPr>
        <a:lstStyle/>
        <a:p>
          <a:pPr lvl="0" algn="r" defTabSz="933450">
            <a:lnSpc>
              <a:spcPct val="90000"/>
            </a:lnSpc>
            <a:spcBef>
              <a:spcPct val="0"/>
            </a:spcBef>
            <a:spcAft>
              <a:spcPct val="35000"/>
            </a:spcAft>
          </a:pPr>
          <a:r>
            <a:rPr lang="en-US" sz="2100" kern="1200" dirty="0" smtClean="0"/>
            <a:t>EG</a:t>
          </a:r>
          <a:endParaRPr lang="en-US" sz="2100" kern="1200" dirty="0"/>
        </a:p>
      </dsp:txBody>
      <dsp:txXfrm>
        <a:off x="0" y="28246"/>
        <a:ext cx="1179946" cy="415800"/>
      </dsp:txXfrm>
    </dsp:sp>
    <dsp:sp modelId="{20D2551C-5394-49E5-A997-4B1036CC1A52}">
      <dsp:nvSpPr>
        <dsp:cNvPr id="0" name=""/>
        <dsp:cNvSpPr/>
      </dsp:nvSpPr>
      <dsp:spPr>
        <a:xfrm>
          <a:off x="1179946" y="8756"/>
          <a:ext cx="235989" cy="454781"/>
        </a:xfrm>
        <a:prstGeom prst="leftBrace">
          <a:avLst>
            <a:gd name="adj1" fmla="val 35000"/>
            <a:gd name="adj2" fmla="val 5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F259143-485A-4AF3-9154-B973163BF3E2}">
      <dsp:nvSpPr>
        <dsp:cNvPr id="0" name=""/>
        <dsp:cNvSpPr/>
      </dsp:nvSpPr>
      <dsp:spPr>
        <a:xfrm>
          <a:off x="1510331" y="8756"/>
          <a:ext cx="3209454" cy="454781"/>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228600" lvl="1" indent="-228600" algn="l" defTabSz="933450">
            <a:lnSpc>
              <a:spcPct val="90000"/>
            </a:lnSpc>
            <a:spcBef>
              <a:spcPct val="0"/>
            </a:spcBef>
            <a:spcAft>
              <a:spcPct val="15000"/>
            </a:spcAft>
            <a:buChar char="••"/>
          </a:pPr>
          <a:r>
            <a:rPr lang="en-US" sz="2100" kern="1200" dirty="0" smtClean="0"/>
            <a:t>ECG Test Results</a:t>
          </a:r>
          <a:endParaRPr lang="en-US" sz="2100" kern="1200" dirty="0"/>
        </a:p>
      </dsp:txBody>
      <dsp:txXfrm>
        <a:off x="1510331" y="8756"/>
        <a:ext cx="3209454" cy="454781"/>
      </dsp:txXfrm>
    </dsp:sp>
    <dsp:sp modelId="{704CF732-740A-4466-A664-CE49E95B917C}">
      <dsp:nvSpPr>
        <dsp:cNvPr id="0" name=""/>
        <dsp:cNvSpPr/>
      </dsp:nvSpPr>
      <dsp:spPr>
        <a:xfrm>
          <a:off x="0" y="558628"/>
          <a:ext cx="1179946" cy="415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52" tIns="53340" rIns="149352" bIns="53340" numCol="1" spcCol="1270" anchor="ctr" anchorCtr="0">
          <a:noAutofit/>
        </a:bodyPr>
        <a:lstStyle/>
        <a:p>
          <a:pPr lvl="0" algn="r" defTabSz="933450">
            <a:lnSpc>
              <a:spcPct val="90000"/>
            </a:lnSpc>
            <a:spcBef>
              <a:spcPct val="0"/>
            </a:spcBef>
            <a:spcAft>
              <a:spcPct val="35000"/>
            </a:spcAft>
          </a:pPr>
          <a:r>
            <a:rPr lang="en-US" sz="2100" kern="1200" dirty="0" smtClean="0"/>
            <a:t>LB</a:t>
          </a:r>
          <a:endParaRPr lang="en-US" sz="2100" kern="1200" dirty="0"/>
        </a:p>
      </dsp:txBody>
      <dsp:txXfrm>
        <a:off x="0" y="558628"/>
        <a:ext cx="1179946" cy="415800"/>
      </dsp:txXfrm>
    </dsp:sp>
    <dsp:sp modelId="{1A95E409-EDD1-4BD2-B6B2-A359EA1ADE30}">
      <dsp:nvSpPr>
        <dsp:cNvPr id="0" name=""/>
        <dsp:cNvSpPr/>
      </dsp:nvSpPr>
      <dsp:spPr>
        <a:xfrm>
          <a:off x="1179946" y="539137"/>
          <a:ext cx="235989" cy="454781"/>
        </a:xfrm>
        <a:prstGeom prst="leftBrace">
          <a:avLst>
            <a:gd name="adj1" fmla="val 35000"/>
            <a:gd name="adj2" fmla="val 5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1286309-80A6-4C15-B582-17579362CCA8}">
      <dsp:nvSpPr>
        <dsp:cNvPr id="0" name=""/>
        <dsp:cNvSpPr/>
      </dsp:nvSpPr>
      <dsp:spPr>
        <a:xfrm>
          <a:off x="1510331" y="539137"/>
          <a:ext cx="3209454" cy="454781"/>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228600" lvl="1" indent="-228600" algn="l" defTabSz="933450">
            <a:lnSpc>
              <a:spcPct val="90000"/>
            </a:lnSpc>
            <a:spcBef>
              <a:spcPct val="0"/>
            </a:spcBef>
            <a:spcAft>
              <a:spcPct val="15000"/>
            </a:spcAft>
            <a:buChar char="••"/>
          </a:pPr>
          <a:r>
            <a:rPr lang="en-US" sz="2100" kern="1200" dirty="0" smtClean="0"/>
            <a:t>Laboratory Test Results</a:t>
          </a:r>
          <a:endParaRPr lang="en-US" sz="2100" kern="1200" dirty="0"/>
        </a:p>
      </dsp:txBody>
      <dsp:txXfrm>
        <a:off x="1510331" y="539137"/>
        <a:ext cx="3209454" cy="454781"/>
      </dsp:txXfrm>
    </dsp:sp>
    <dsp:sp modelId="{15DCFD21-130A-455A-8434-EF7EA5D2837C}">
      <dsp:nvSpPr>
        <dsp:cNvPr id="0" name=""/>
        <dsp:cNvSpPr/>
      </dsp:nvSpPr>
      <dsp:spPr>
        <a:xfrm>
          <a:off x="0" y="1089009"/>
          <a:ext cx="1179946" cy="415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52" tIns="53340" rIns="149352" bIns="53340" numCol="1" spcCol="1270" anchor="ctr" anchorCtr="0">
          <a:noAutofit/>
        </a:bodyPr>
        <a:lstStyle/>
        <a:p>
          <a:pPr lvl="0" algn="r" defTabSz="933450">
            <a:lnSpc>
              <a:spcPct val="90000"/>
            </a:lnSpc>
            <a:spcBef>
              <a:spcPct val="0"/>
            </a:spcBef>
            <a:spcAft>
              <a:spcPct val="35000"/>
            </a:spcAft>
          </a:pPr>
          <a:r>
            <a:rPr lang="en-US" sz="2100" kern="1200" dirty="0" smtClean="0"/>
            <a:t>QS</a:t>
          </a:r>
          <a:endParaRPr lang="en-US" sz="2100" kern="1200" dirty="0"/>
        </a:p>
      </dsp:txBody>
      <dsp:txXfrm>
        <a:off x="0" y="1089009"/>
        <a:ext cx="1179946" cy="415800"/>
      </dsp:txXfrm>
    </dsp:sp>
    <dsp:sp modelId="{1D0BEA58-8AA3-4F5E-AFA3-AA5ED9481EEC}">
      <dsp:nvSpPr>
        <dsp:cNvPr id="0" name=""/>
        <dsp:cNvSpPr/>
      </dsp:nvSpPr>
      <dsp:spPr>
        <a:xfrm>
          <a:off x="1179946" y="1069518"/>
          <a:ext cx="235989" cy="454781"/>
        </a:xfrm>
        <a:prstGeom prst="leftBrace">
          <a:avLst>
            <a:gd name="adj1" fmla="val 35000"/>
            <a:gd name="adj2" fmla="val 5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9643145-4106-4404-ACE4-23B0046F885B}">
      <dsp:nvSpPr>
        <dsp:cNvPr id="0" name=""/>
        <dsp:cNvSpPr/>
      </dsp:nvSpPr>
      <dsp:spPr>
        <a:xfrm>
          <a:off x="1510331" y="1069518"/>
          <a:ext cx="3209454" cy="454781"/>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228600" lvl="1" indent="-228600" algn="l" defTabSz="933450">
            <a:lnSpc>
              <a:spcPct val="90000"/>
            </a:lnSpc>
            <a:spcBef>
              <a:spcPct val="0"/>
            </a:spcBef>
            <a:spcAft>
              <a:spcPct val="15000"/>
            </a:spcAft>
            <a:buChar char="••"/>
          </a:pPr>
          <a:r>
            <a:rPr lang="en-US" sz="2100" kern="1200" dirty="0" smtClean="0"/>
            <a:t>Questionnaires</a:t>
          </a:r>
          <a:endParaRPr lang="en-US" sz="2100" kern="1200" dirty="0"/>
        </a:p>
      </dsp:txBody>
      <dsp:txXfrm>
        <a:off x="1510331" y="1069518"/>
        <a:ext cx="3209454" cy="454781"/>
      </dsp:txXfrm>
    </dsp:sp>
    <dsp:sp modelId="{E45853FC-FB0D-457D-9E32-21E56F08F3FE}">
      <dsp:nvSpPr>
        <dsp:cNvPr id="0" name=""/>
        <dsp:cNvSpPr/>
      </dsp:nvSpPr>
      <dsp:spPr>
        <a:xfrm>
          <a:off x="0" y="1619390"/>
          <a:ext cx="1181099" cy="415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52" tIns="53340" rIns="149352" bIns="53340" numCol="1" spcCol="1270" anchor="ctr" anchorCtr="0">
          <a:noAutofit/>
        </a:bodyPr>
        <a:lstStyle/>
        <a:p>
          <a:pPr lvl="0" algn="r" defTabSz="933450">
            <a:lnSpc>
              <a:spcPct val="90000"/>
            </a:lnSpc>
            <a:spcBef>
              <a:spcPct val="0"/>
            </a:spcBef>
            <a:spcAft>
              <a:spcPct val="35000"/>
            </a:spcAft>
          </a:pPr>
          <a:r>
            <a:rPr lang="en-US" sz="2100" kern="1200" dirty="0" smtClean="0"/>
            <a:t>VS</a:t>
          </a:r>
          <a:endParaRPr lang="en-US" sz="2100" kern="1200" dirty="0"/>
        </a:p>
      </dsp:txBody>
      <dsp:txXfrm>
        <a:off x="0" y="1619390"/>
        <a:ext cx="1181099" cy="415800"/>
      </dsp:txXfrm>
    </dsp:sp>
    <dsp:sp modelId="{624ED8EA-3D42-4EB5-AD66-4BC3428B35BD}">
      <dsp:nvSpPr>
        <dsp:cNvPr id="0" name=""/>
        <dsp:cNvSpPr/>
      </dsp:nvSpPr>
      <dsp:spPr>
        <a:xfrm>
          <a:off x="1181099" y="1599900"/>
          <a:ext cx="236220" cy="454781"/>
        </a:xfrm>
        <a:prstGeom prst="leftBrace">
          <a:avLst>
            <a:gd name="adj1" fmla="val 35000"/>
            <a:gd name="adj2" fmla="val 5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CA85592-8909-44B3-BF67-208C091C2E1E}">
      <dsp:nvSpPr>
        <dsp:cNvPr id="0" name=""/>
        <dsp:cNvSpPr/>
      </dsp:nvSpPr>
      <dsp:spPr>
        <a:xfrm>
          <a:off x="1511807" y="1599900"/>
          <a:ext cx="3212592" cy="454781"/>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228600" lvl="1" indent="-228600" algn="l" defTabSz="933450">
            <a:lnSpc>
              <a:spcPct val="90000"/>
            </a:lnSpc>
            <a:spcBef>
              <a:spcPct val="0"/>
            </a:spcBef>
            <a:spcAft>
              <a:spcPct val="15000"/>
            </a:spcAft>
            <a:buChar char="••"/>
          </a:pPr>
          <a:r>
            <a:rPr lang="en-US" sz="2100" kern="1200" dirty="0" smtClean="0"/>
            <a:t>Vital Signs</a:t>
          </a:r>
          <a:endParaRPr lang="en-US" sz="2100" kern="1200" dirty="0"/>
        </a:p>
      </dsp:txBody>
      <dsp:txXfrm>
        <a:off x="1511807" y="1599900"/>
        <a:ext cx="3212592" cy="454781"/>
      </dsp:txXfrm>
    </dsp:sp>
    <dsp:sp modelId="{5CB7992F-8A89-4345-AA9A-4CBD19C515A3}">
      <dsp:nvSpPr>
        <dsp:cNvPr id="0" name=""/>
        <dsp:cNvSpPr/>
      </dsp:nvSpPr>
      <dsp:spPr>
        <a:xfrm>
          <a:off x="0" y="2149771"/>
          <a:ext cx="1179946" cy="415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52" tIns="53340" rIns="149352" bIns="53340" numCol="1" spcCol="1270" anchor="ctr" anchorCtr="0">
          <a:noAutofit/>
        </a:bodyPr>
        <a:lstStyle/>
        <a:p>
          <a:pPr lvl="0" algn="r" defTabSz="933450">
            <a:lnSpc>
              <a:spcPct val="90000"/>
            </a:lnSpc>
            <a:spcBef>
              <a:spcPct val="0"/>
            </a:spcBef>
            <a:spcAft>
              <a:spcPct val="35000"/>
            </a:spcAft>
          </a:pPr>
          <a:r>
            <a:rPr lang="en-US" sz="2100" kern="1200" dirty="0" smtClean="0"/>
            <a:t>MB</a:t>
          </a:r>
          <a:endParaRPr lang="en-US" sz="2100" kern="1200" dirty="0"/>
        </a:p>
      </dsp:txBody>
      <dsp:txXfrm>
        <a:off x="0" y="2149771"/>
        <a:ext cx="1179946" cy="415800"/>
      </dsp:txXfrm>
    </dsp:sp>
    <dsp:sp modelId="{B6193FF9-F7DB-4C91-AC35-574088836593}">
      <dsp:nvSpPr>
        <dsp:cNvPr id="0" name=""/>
        <dsp:cNvSpPr/>
      </dsp:nvSpPr>
      <dsp:spPr>
        <a:xfrm>
          <a:off x="1179946" y="2130281"/>
          <a:ext cx="235989" cy="454781"/>
        </a:xfrm>
        <a:prstGeom prst="leftBrace">
          <a:avLst>
            <a:gd name="adj1" fmla="val 35000"/>
            <a:gd name="adj2" fmla="val 5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4C1B3F4-B2F4-4D79-9B5B-8F4668B53A8C}">
      <dsp:nvSpPr>
        <dsp:cNvPr id="0" name=""/>
        <dsp:cNvSpPr/>
      </dsp:nvSpPr>
      <dsp:spPr>
        <a:xfrm>
          <a:off x="1510331" y="2130281"/>
          <a:ext cx="3209454" cy="454781"/>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228600" lvl="1" indent="-228600" algn="l" defTabSz="933450">
            <a:lnSpc>
              <a:spcPct val="90000"/>
            </a:lnSpc>
            <a:spcBef>
              <a:spcPct val="0"/>
            </a:spcBef>
            <a:spcAft>
              <a:spcPct val="15000"/>
            </a:spcAft>
            <a:buChar char="••"/>
          </a:pPr>
          <a:r>
            <a:rPr lang="en-US" sz="2100" kern="1200" dirty="0" smtClean="0"/>
            <a:t>Microbiology Specimen</a:t>
          </a:r>
          <a:endParaRPr lang="en-US" sz="2100" kern="1200" dirty="0"/>
        </a:p>
      </dsp:txBody>
      <dsp:txXfrm>
        <a:off x="1510331" y="2130281"/>
        <a:ext cx="3209454" cy="454781"/>
      </dsp:txXfrm>
    </dsp:sp>
    <dsp:sp modelId="{3BD639F1-5185-40F2-82F4-E472D0B4AB60}">
      <dsp:nvSpPr>
        <dsp:cNvPr id="0" name=""/>
        <dsp:cNvSpPr/>
      </dsp:nvSpPr>
      <dsp:spPr>
        <a:xfrm>
          <a:off x="0" y="2680153"/>
          <a:ext cx="1179946" cy="415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52" tIns="53340" rIns="149352" bIns="53340" numCol="1" spcCol="1270" anchor="ctr" anchorCtr="0">
          <a:noAutofit/>
        </a:bodyPr>
        <a:lstStyle/>
        <a:p>
          <a:pPr lvl="0" algn="r" defTabSz="933450">
            <a:lnSpc>
              <a:spcPct val="90000"/>
            </a:lnSpc>
            <a:spcBef>
              <a:spcPct val="0"/>
            </a:spcBef>
            <a:spcAft>
              <a:spcPct val="35000"/>
            </a:spcAft>
          </a:pPr>
          <a:r>
            <a:rPr lang="en-US" sz="2100" kern="1200" dirty="0" smtClean="0"/>
            <a:t>PC</a:t>
          </a:r>
          <a:endParaRPr lang="en-US" sz="2100" kern="1200" dirty="0"/>
        </a:p>
      </dsp:txBody>
      <dsp:txXfrm>
        <a:off x="0" y="2680153"/>
        <a:ext cx="1179946" cy="415800"/>
      </dsp:txXfrm>
    </dsp:sp>
    <dsp:sp modelId="{72FDFBF7-9382-4378-80A7-8E14026A5130}">
      <dsp:nvSpPr>
        <dsp:cNvPr id="0" name=""/>
        <dsp:cNvSpPr/>
      </dsp:nvSpPr>
      <dsp:spPr>
        <a:xfrm>
          <a:off x="1179946" y="2660662"/>
          <a:ext cx="235989" cy="454781"/>
        </a:xfrm>
        <a:prstGeom prst="leftBrace">
          <a:avLst>
            <a:gd name="adj1" fmla="val 35000"/>
            <a:gd name="adj2" fmla="val 5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4C0D97-EBC2-412A-AB5A-571764C3FC19}">
      <dsp:nvSpPr>
        <dsp:cNvPr id="0" name=""/>
        <dsp:cNvSpPr/>
      </dsp:nvSpPr>
      <dsp:spPr>
        <a:xfrm>
          <a:off x="1510331" y="2660662"/>
          <a:ext cx="3209454" cy="454781"/>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228600" lvl="1" indent="-228600" algn="l" defTabSz="933450">
            <a:lnSpc>
              <a:spcPct val="90000"/>
            </a:lnSpc>
            <a:spcBef>
              <a:spcPct val="0"/>
            </a:spcBef>
            <a:spcAft>
              <a:spcPct val="15000"/>
            </a:spcAft>
            <a:buChar char="••"/>
          </a:pPr>
          <a:r>
            <a:rPr lang="en-US" sz="2100" kern="1200" dirty="0" smtClean="0"/>
            <a:t>PK Concentrations</a:t>
          </a:r>
          <a:endParaRPr lang="en-US" sz="2100" kern="1200" dirty="0"/>
        </a:p>
      </dsp:txBody>
      <dsp:txXfrm>
        <a:off x="1510331" y="2660662"/>
        <a:ext cx="3209454" cy="45478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50BA2F-2A98-43CA-B7D3-4F72531B20A2}">
      <dsp:nvSpPr>
        <dsp:cNvPr id="0" name=""/>
        <dsp:cNvSpPr/>
      </dsp:nvSpPr>
      <dsp:spPr>
        <a:xfrm>
          <a:off x="2492" y="235936"/>
          <a:ext cx="1275103" cy="376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48260" rIns="135128" bIns="48260" numCol="1" spcCol="1270" anchor="ctr" anchorCtr="0">
          <a:noAutofit/>
        </a:bodyPr>
        <a:lstStyle/>
        <a:p>
          <a:pPr lvl="0" algn="r" defTabSz="844550">
            <a:lnSpc>
              <a:spcPct val="90000"/>
            </a:lnSpc>
            <a:spcBef>
              <a:spcPct val="0"/>
            </a:spcBef>
            <a:spcAft>
              <a:spcPct val="35000"/>
            </a:spcAft>
          </a:pPr>
          <a:r>
            <a:rPr lang="en-US" sz="1900" kern="1200" dirty="0" smtClean="0"/>
            <a:t>IE</a:t>
          </a:r>
          <a:endParaRPr lang="en-US" sz="1900" kern="1200" dirty="0"/>
        </a:p>
      </dsp:txBody>
      <dsp:txXfrm>
        <a:off x="2492" y="235936"/>
        <a:ext cx="1275103" cy="376200"/>
      </dsp:txXfrm>
    </dsp:sp>
    <dsp:sp modelId="{20D2551C-5394-49E5-A997-4B1036CC1A52}">
      <dsp:nvSpPr>
        <dsp:cNvPr id="0" name=""/>
        <dsp:cNvSpPr/>
      </dsp:nvSpPr>
      <dsp:spPr>
        <a:xfrm>
          <a:off x="1277596" y="83105"/>
          <a:ext cx="255020" cy="681862"/>
        </a:xfrm>
        <a:prstGeom prst="leftBrace">
          <a:avLst>
            <a:gd name="adj1" fmla="val 35000"/>
            <a:gd name="adj2" fmla="val 5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F259143-485A-4AF3-9154-B973163BF3E2}">
      <dsp:nvSpPr>
        <dsp:cNvPr id="0" name=""/>
        <dsp:cNvSpPr/>
      </dsp:nvSpPr>
      <dsp:spPr>
        <a:xfrm>
          <a:off x="1634625" y="83105"/>
          <a:ext cx="3468281" cy="68186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171450" lvl="1" indent="-171450" algn="l" defTabSz="844550">
            <a:lnSpc>
              <a:spcPct val="90000"/>
            </a:lnSpc>
            <a:spcBef>
              <a:spcPct val="0"/>
            </a:spcBef>
            <a:spcAft>
              <a:spcPct val="15000"/>
            </a:spcAft>
            <a:buChar char="••"/>
          </a:pPr>
          <a:r>
            <a:rPr lang="en-US" sz="1900" kern="1200" dirty="0" smtClean="0"/>
            <a:t>Inclusions/Exclusion Criteria Not Met </a:t>
          </a:r>
          <a:endParaRPr lang="en-US" sz="1900" kern="1200" dirty="0">
            <a:solidFill>
              <a:schemeClr val="tx1"/>
            </a:solidFill>
          </a:endParaRPr>
        </a:p>
      </dsp:txBody>
      <dsp:txXfrm>
        <a:off x="1634625" y="83105"/>
        <a:ext cx="3468281" cy="681862"/>
      </dsp:txXfrm>
    </dsp:sp>
    <dsp:sp modelId="{704CF732-740A-4466-A664-CE49E95B917C}">
      <dsp:nvSpPr>
        <dsp:cNvPr id="0" name=""/>
        <dsp:cNvSpPr/>
      </dsp:nvSpPr>
      <dsp:spPr>
        <a:xfrm>
          <a:off x="2492" y="851002"/>
          <a:ext cx="1275103" cy="376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48260" rIns="135128" bIns="48260" numCol="1" spcCol="1270" anchor="ctr" anchorCtr="0">
          <a:noAutofit/>
        </a:bodyPr>
        <a:lstStyle/>
        <a:p>
          <a:pPr lvl="0" algn="r" defTabSz="844550">
            <a:lnSpc>
              <a:spcPct val="90000"/>
            </a:lnSpc>
            <a:spcBef>
              <a:spcPct val="0"/>
            </a:spcBef>
            <a:spcAft>
              <a:spcPct val="35000"/>
            </a:spcAft>
          </a:pPr>
          <a:r>
            <a:rPr lang="en-US" sz="1900" kern="1200" dirty="0" smtClean="0"/>
            <a:t>PE</a:t>
          </a:r>
          <a:endParaRPr lang="en-US" sz="1900" kern="1200" dirty="0"/>
        </a:p>
      </dsp:txBody>
      <dsp:txXfrm>
        <a:off x="2492" y="851002"/>
        <a:ext cx="1275103" cy="376200"/>
      </dsp:txXfrm>
    </dsp:sp>
    <dsp:sp modelId="{1A95E409-EDD1-4BD2-B6B2-A359EA1ADE30}">
      <dsp:nvSpPr>
        <dsp:cNvPr id="0" name=""/>
        <dsp:cNvSpPr/>
      </dsp:nvSpPr>
      <dsp:spPr>
        <a:xfrm>
          <a:off x="1277596" y="833367"/>
          <a:ext cx="255020" cy="411468"/>
        </a:xfrm>
        <a:prstGeom prst="leftBrace">
          <a:avLst>
            <a:gd name="adj1" fmla="val 35000"/>
            <a:gd name="adj2" fmla="val 5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1286309-80A6-4C15-B582-17579362CCA8}">
      <dsp:nvSpPr>
        <dsp:cNvPr id="0" name=""/>
        <dsp:cNvSpPr/>
      </dsp:nvSpPr>
      <dsp:spPr>
        <a:xfrm>
          <a:off x="1634625" y="833367"/>
          <a:ext cx="3468281" cy="41146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171450" lvl="1" indent="-171450" algn="l" defTabSz="844550">
            <a:lnSpc>
              <a:spcPct val="90000"/>
            </a:lnSpc>
            <a:spcBef>
              <a:spcPct val="0"/>
            </a:spcBef>
            <a:spcAft>
              <a:spcPct val="15000"/>
            </a:spcAft>
            <a:buChar char="••"/>
          </a:pPr>
          <a:r>
            <a:rPr lang="en-US" sz="1900" kern="1200" dirty="0" smtClean="0"/>
            <a:t>Physical Examination</a:t>
          </a:r>
          <a:endParaRPr lang="en-US" sz="1900" kern="1200" dirty="0"/>
        </a:p>
      </dsp:txBody>
      <dsp:txXfrm>
        <a:off x="1634625" y="833367"/>
        <a:ext cx="3468281" cy="411468"/>
      </dsp:txXfrm>
    </dsp:sp>
    <dsp:sp modelId="{15DCFD21-130A-455A-8434-EF7EA5D2837C}">
      <dsp:nvSpPr>
        <dsp:cNvPr id="0" name=""/>
        <dsp:cNvSpPr/>
      </dsp:nvSpPr>
      <dsp:spPr>
        <a:xfrm>
          <a:off x="2492" y="1330870"/>
          <a:ext cx="1275103" cy="376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48260" rIns="135128" bIns="48260" numCol="1" spcCol="1270" anchor="ctr" anchorCtr="0">
          <a:noAutofit/>
        </a:bodyPr>
        <a:lstStyle/>
        <a:p>
          <a:pPr lvl="0" algn="r" defTabSz="844550">
            <a:lnSpc>
              <a:spcPct val="90000"/>
            </a:lnSpc>
            <a:spcBef>
              <a:spcPct val="0"/>
            </a:spcBef>
            <a:spcAft>
              <a:spcPct val="35000"/>
            </a:spcAft>
          </a:pPr>
          <a:r>
            <a:rPr lang="en-US" sz="1900" kern="1200" dirty="0" smtClean="0"/>
            <a:t>SC</a:t>
          </a:r>
          <a:endParaRPr lang="en-US" sz="1900" kern="1200" dirty="0"/>
        </a:p>
      </dsp:txBody>
      <dsp:txXfrm>
        <a:off x="2492" y="1330870"/>
        <a:ext cx="1275103" cy="376200"/>
      </dsp:txXfrm>
    </dsp:sp>
    <dsp:sp modelId="{1D0BEA58-8AA3-4F5E-AFA3-AA5ED9481EEC}">
      <dsp:nvSpPr>
        <dsp:cNvPr id="0" name=""/>
        <dsp:cNvSpPr/>
      </dsp:nvSpPr>
      <dsp:spPr>
        <a:xfrm>
          <a:off x="1277596" y="1313236"/>
          <a:ext cx="255020" cy="411468"/>
        </a:xfrm>
        <a:prstGeom prst="leftBrace">
          <a:avLst>
            <a:gd name="adj1" fmla="val 35000"/>
            <a:gd name="adj2" fmla="val 5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9643145-4106-4404-ACE4-23B0046F885B}">
      <dsp:nvSpPr>
        <dsp:cNvPr id="0" name=""/>
        <dsp:cNvSpPr/>
      </dsp:nvSpPr>
      <dsp:spPr>
        <a:xfrm>
          <a:off x="1634625" y="1313236"/>
          <a:ext cx="3468281" cy="41146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171450" lvl="1" indent="-171450" algn="l" defTabSz="844550">
            <a:lnSpc>
              <a:spcPct val="90000"/>
            </a:lnSpc>
            <a:spcBef>
              <a:spcPct val="0"/>
            </a:spcBef>
            <a:spcAft>
              <a:spcPct val="15000"/>
            </a:spcAft>
            <a:buChar char="••"/>
          </a:pPr>
          <a:r>
            <a:rPr lang="en-US" sz="1900" kern="1200" dirty="0" smtClean="0"/>
            <a:t>Subject Characteristics</a:t>
          </a:r>
          <a:endParaRPr lang="en-US" sz="1900" kern="1200" dirty="0"/>
        </a:p>
      </dsp:txBody>
      <dsp:txXfrm>
        <a:off x="1634625" y="1313236"/>
        <a:ext cx="3468281" cy="411468"/>
      </dsp:txXfrm>
    </dsp:sp>
    <dsp:sp modelId="{E45853FC-FB0D-457D-9E32-21E56F08F3FE}">
      <dsp:nvSpPr>
        <dsp:cNvPr id="0" name=""/>
        <dsp:cNvSpPr/>
      </dsp:nvSpPr>
      <dsp:spPr>
        <a:xfrm>
          <a:off x="2492" y="1810739"/>
          <a:ext cx="1275103" cy="376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48260" rIns="135128" bIns="48260" numCol="1" spcCol="1270" anchor="ctr" anchorCtr="0">
          <a:noAutofit/>
        </a:bodyPr>
        <a:lstStyle/>
        <a:p>
          <a:pPr lvl="0" algn="r" defTabSz="844550">
            <a:lnSpc>
              <a:spcPct val="90000"/>
            </a:lnSpc>
            <a:spcBef>
              <a:spcPct val="0"/>
            </a:spcBef>
            <a:spcAft>
              <a:spcPct val="35000"/>
            </a:spcAft>
          </a:pPr>
          <a:r>
            <a:rPr lang="en-US" sz="1900" kern="1200" dirty="0" smtClean="0"/>
            <a:t>DA</a:t>
          </a:r>
          <a:endParaRPr lang="en-US" sz="1900" kern="1200" dirty="0"/>
        </a:p>
      </dsp:txBody>
      <dsp:txXfrm>
        <a:off x="2492" y="1810739"/>
        <a:ext cx="1275103" cy="376200"/>
      </dsp:txXfrm>
    </dsp:sp>
    <dsp:sp modelId="{624ED8EA-3D42-4EB5-AD66-4BC3428B35BD}">
      <dsp:nvSpPr>
        <dsp:cNvPr id="0" name=""/>
        <dsp:cNvSpPr/>
      </dsp:nvSpPr>
      <dsp:spPr>
        <a:xfrm>
          <a:off x="1277596" y="1793105"/>
          <a:ext cx="255020" cy="411468"/>
        </a:xfrm>
        <a:prstGeom prst="leftBrace">
          <a:avLst>
            <a:gd name="adj1" fmla="val 35000"/>
            <a:gd name="adj2" fmla="val 5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CA85592-8909-44B3-BF67-208C091C2E1E}">
      <dsp:nvSpPr>
        <dsp:cNvPr id="0" name=""/>
        <dsp:cNvSpPr/>
      </dsp:nvSpPr>
      <dsp:spPr>
        <a:xfrm>
          <a:off x="1634625" y="1793105"/>
          <a:ext cx="3468281" cy="41146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171450" lvl="1" indent="-171450" algn="l" defTabSz="844550">
            <a:lnSpc>
              <a:spcPct val="90000"/>
            </a:lnSpc>
            <a:spcBef>
              <a:spcPct val="0"/>
            </a:spcBef>
            <a:spcAft>
              <a:spcPct val="15000"/>
            </a:spcAft>
            <a:buChar char="••"/>
          </a:pPr>
          <a:r>
            <a:rPr lang="en-US" sz="1900" kern="1200" dirty="0" smtClean="0"/>
            <a:t>Drug Accountability</a:t>
          </a:r>
          <a:endParaRPr lang="en-US" sz="1900" kern="1200" dirty="0"/>
        </a:p>
      </dsp:txBody>
      <dsp:txXfrm>
        <a:off x="1634625" y="1793105"/>
        <a:ext cx="3468281" cy="411468"/>
      </dsp:txXfrm>
    </dsp:sp>
    <dsp:sp modelId="{5CB7992F-8A89-4345-AA9A-4CBD19C515A3}">
      <dsp:nvSpPr>
        <dsp:cNvPr id="0" name=""/>
        <dsp:cNvSpPr/>
      </dsp:nvSpPr>
      <dsp:spPr>
        <a:xfrm>
          <a:off x="2492" y="2290608"/>
          <a:ext cx="1275103" cy="376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48260" rIns="135128" bIns="48260" numCol="1" spcCol="1270" anchor="ctr" anchorCtr="0">
          <a:noAutofit/>
        </a:bodyPr>
        <a:lstStyle/>
        <a:p>
          <a:pPr lvl="0" algn="r" defTabSz="844550">
            <a:lnSpc>
              <a:spcPct val="90000"/>
            </a:lnSpc>
            <a:spcBef>
              <a:spcPct val="0"/>
            </a:spcBef>
            <a:spcAft>
              <a:spcPct val="35000"/>
            </a:spcAft>
          </a:pPr>
          <a:r>
            <a:rPr lang="en-US" sz="1900" kern="1200" dirty="0" smtClean="0"/>
            <a:t>MS</a:t>
          </a:r>
          <a:endParaRPr lang="en-US" sz="1900" kern="1200" dirty="0"/>
        </a:p>
      </dsp:txBody>
      <dsp:txXfrm>
        <a:off x="2492" y="2290608"/>
        <a:ext cx="1275103" cy="376200"/>
      </dsp:txXfrm>
    </dsp:sp>
    <dsp:sp modelId="{B6193FF9-F7DB-4C91-AC35-574088836593}">
      <dsp:nvSpPr>
        <dsp:cNvPr id="0" name=""/>
        <dsp:cNvSpPr/>
      </dsp:nvSpPr>
      <dsp:spPr>
        <a:xfrm>
          <a:off x="1277596" y="2272974"/>
          <a:ext cx="255020" cy="411468"/>
        </a:xfrm>
        <a:prstGeom prst="leftBrace">
          <a:avLst>
            <a:gd name="adj1" fmla="val 35000"/>
            <a:gd name="adj2" fmla="val 5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4C1B3F4-B2F4-4D79-9B5B-8F4668B53A8C}">
      <dsp:nvSpPr>
        <dsp:cNvPr id="0" name=""/>
        <dsp:cNvSpPr/>
      </dsp:nvSpPr>
      <dsp:spPr>
        <a:xfrm>
          <a:off x="1634625" y="2272974"/>
          <a:ext cx="3468281" cy="41146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171450" lvl="1" indent="-171450" algn="l" defTabSz="844550">
            <a:lnSpc>
              <a:spcPct val="90000"/>
            </a:lnSpc>
            <a:spcBef>
              <a:spcPct val="0"/>
            </a:spcBef>
            <a:spcAft>
              <a:spcPct val="15000"/>
            </a:spcAft>
            <a:buChar char="••"/>
          </a:pPr>
          <a:r>
            <a:rPr lang="en-US" sz="1900" kern="1200" dirty="0" smtClean="0"/>
            <a:t>Microbiology Susceptibility Test</a:t>
          </a:r>
          <a:endParaRPr lang="en-US" sz="1900" kern="1200" dirty="0"/>
        </a:p>
      </dsp:txBody>
      <dsp:txXfrm>
        <a:off x="1634625" y="2272974"/>
        <a:ext cx="3468281" cy="411468"/>
      </dsp:txXfrm>
    </dsp:sp>
    <dsp:sp modelId="{3BD639F1-5185-40F2-82F4-E472D0B4AB60}">
      <dsp:nvSpPr>
        <dsp:cNvPr id="0" name=""/>
        <dsp:cNvSpPr/>
      </dsp:nvSpPr>
      <dsp:spPr>
        <a:xfrm>
          <a:off x="2492" y="2770477"/>
          <a:ext cx="1275103" cy="376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48260" rIns="135128" bIns="48260" numCol="1" spcCol="1270" anchor="ctr" anchorCtr="0">
          <a:noAutofit/>
        </a:bodyPr>
        <a:lstStyle/>
        <a:p>
          <a:pPr lvl="0" algn="r" defTabSz="844550">
            <a:lnSpc>
              <a:spcPct val="90000"/>
            </a:lnSpc>
            <a:spcBef>
              <a:spcPct val="0"/>
            </a:spcBef>
            <a:spcAft>
              <a:spcPct val="35000"/>
            </a:spcAft>
          </a:pPr>
          <a:r>
            <a:rPr lang="en-US" sz="1900" kern="1200" dirty="0" smtClean="0"/>
            <a:t>PP</a:t>
          </a:r>
          <a:endParaRPr lang="en-US" sz="1900" kern="1200" dirty="0"/>
        </a:p>
      </dsp:txBody>
      <dsp:txXfrm>
        <a:off x="2492" y="2770477"/>
        <a:ext cx="1275103" cy="376200"/>
      </dsp:txXfrm>
    </dsp:sp>
    <dsp:sp modelId="{72FDFBF7-9382-4378-80A7-8E14026A5130}">
      <dsp:nvSpPr>
        <dsp:cNvPr id="0" name=""/>
        <dsp:cNvSpPr/>
      </dsp:nvSpPr>
      <dsp:spPr>
        <a:xfrm>
          <a:off x="1277596" y="2752842"/>
          <a:ext cx="255020" cy="411468"/>
        </a:xfrm>
        <a:prstGeom prst="leftBrace">
          <a:avLst>
            <a:gd name="adj1" fmla="val 35000"/>
            <a:gd name="adj2" fmla="val 5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4C0D97-EBC2-412A-AB5A-571764C3FC19}">
      <dsp:nvSpPr>
        <dsp:cNvPr id="0" name=""/>
        <dsp:cNvSpPr/>
      </dsp:nvSpPr>
      <dsp:spPr>
        <a:xfrm>
          <a:off x="1634625" y="2752842"/>
          <a:ext cx="3468281" cy="41146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171450" lvl="1" indent="-171450" algn="l" defTabSz="844550">
            <a:lnSpc>
              <a:spcPct val="90000"/>
            </a:lnSpc>
            <a:spcBef>
              <a:spcPct val="0"/>
            </a:spcBef>
            <a:spcAft>
              <a:spcPct val="15000"/>
            </a:spcAft>
            <a:buChar char="••"/>
          </a:pPr>
          <a:r>
            <a:rPr lang="en-US" sz="1900" kern="1200" dirty="0" smtClean="0"/>
            <a:t>PK Parameters</a:t>
          </a:r>
          <a:endParaRPr lang="en-US" sz="1900" kern="1200" dirty="0"/>
        </a:p>
      </dsp:txBody>
      <dsp:txXfrm>
        <a:off x="1634625" y="2752842"/>
        <a:ext cx="3468281" cy="411468"/>
      </dsp:txXfrm>
    </dsp:sp>
  </dsp:spTree>
</dsp:drawing>
</file>

<file path=ppt/diagrams/layout1.xml><?xml version="1.0" encoding="utf-8"?>
<dgm:layoutDef xmlns:dgm="http://schemas.openxmlformats.org/drawingml/2006/diagram" xmlns:a="http://schemas.openxmlformats.org/drawingml/2006/main" uniqueId="urn:diagrams.loki3.com/BracketList+Icon">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2.xml><?xml version="1.0" encoding="utf-8"?>
<dgm:layoutDef xmlns:dgm="http://schemas.openxmlformats.org/drawingml/2006/diagram" xmlns:a="http://schemas.openxmlformats.org/drawingml/2006/main" uniqueId="urn:diagrams.loki3.com/BracketList+Icon">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image" Target="../media/image23.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image" Target="../media/image23.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27.e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image" Target="../media/image28.e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image" Target="../media/image30.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C86BA3A-A2F9-2242-B760-7D43E414986C}" type="datetimeFigureOut">
              <a:rPr lang="en-US" smtClean="0"/>
              <a:t>11/19/2015</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80CA6A6-B3A7-1D4C-B504-759EFE177DF9}" type="slidenum">
              <a:rPr lang="en-US" smtClean="0"/>
              <a:t>‹#›</a:t>
            </a:fld>
            <a:endParaRPr lang="en-US" dirty="0"/>
          </a:p>
        </p:txBody>
      </p:sp>
    </p:spTree>
    <p:extLst>
      <p:ext uri="{BB962C8B-B14F-4D97-AF65-F5344CB8AC3E}">
        <p14:creationId xmlns:p14="http://schemas.microsoft.com/office/powerpoint/2010/main" val="1380224519"/>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5.png>
</file>

<file path=ppt/media/image26.png>
</file>

<file path=ppt/media/image3.jpg>
</file>

<file path=ppt/media/image4.jp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E5B3993-9AEE-F044-890A-4ABC643069DC}" type="datetimeFigureOut">
              <a:rPr lang="en-US" smtClean="0"/>
              <a:t>11/19/2015</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8C603AD-7BE0-C14A-AD8F-20F052A5AD58}" type="slidenum">
              <a:rPr lang="en-US" smtClean="0"/>
              <a:t>‹#›</a:t>
            </a:fld>
            <a:endParaRPr lang="en-US" dirty="0"/>
          </a:p>
        </p:txBody>
      </p:sp>
    </p:spTree>
    <p:extLst>
      <p:ext uri="{BB962C8B-B14F-4D97-AF65-F5344CB8AC3E}">
        <p14:creationId xmlns:p14="http://schemas.microsoft.com/office/powerpoint/2010/main" val="48734139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3</a:t>
            </a:fld>
            <a:endParaRPr lang="en-US" dirty="0"/>
          </a:p>
        </p:txBody>
      </p:sp>
    </p:spTree>
    <p:extLst>
      <p:ext uri="{BB962C8B-B14F-4D97-AF65-F5344CB8AC3E}">
        <p14:creationId xmlns:p14="http://schemas.microsoft.com/office/powerpoint/2010/main" val="34004663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Because</a:t>
            </a:r>
            <a:r>
              <a:rPr lang="en-US" baseline="0" dirty="0" smtClean="0"/>
              <a:t> of the one to one relationship, codelists are needed for xxTESTCD values. </a:t>
            </a:r>
          </a:p>
          <a:p>
            <a:r>
              <a:rPr lang="en-US" baseline="0" dirty="0" smtClean="0"/>
              <a:t>(Some domains have NCI CT and some are sponsor defined)</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19</a:t>
            </a:fld>
            <a:endParaRPr lang="en-US" dirty="0"/>
          </a:p>
        </p:txBody>
      </p:sp>
    </p:spTree>
    <p:extLst>
      <p:ext uri="{BB962C8B-B14F-4D97-AF65-F5344CB8AC3E}">
        <p14:creationId xmlns:p14="http://schemas.microsoft.com/office/powerpoint/2010/main" val="41084706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Review of a Required</a:t>
            </a:r>
            <a:r>
              <a:rPr lang="en-US" baseline="0" dirty="0" smtClean="0"/>
              <a:t> vs. and Expected Variable.</a:t>
            </a:r>
          </a:p>
          <a:p>
            <a:r>
              <a:rPr lang="en-US" baseline="0" dirty="0" smtClean="0"/>
              <a:t>Note: Rows where VSORRES is null are either not done or are derived (VSDRVFL = Y), VSSTRESC has a value, VSORRES null. (row for average value at BASELINE)</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20</a:t>
            </a:fld>
            <a:endParaRPr lang="en-US" dirty="0"/>
          </a:p>
        </p:txBody>
      </p:sp>
    </p:spTree>
    <p:extLst>
      <p:ext uri="{BB962C8B-B14F-4D97-AF65-F5344CB8AC3E}">
        <p14:creationId xmlns:p14="http://schemas.microsoft.com/office/powerpoint/2010/main" val="30188148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Lilly = DATEST/CD, DACAT, DASCAT</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NCI_CT = DAORRESU</a:t>
            </a:r>
          </a:p>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23</a:t>
            </a:fld>
            <a:endParaRPr lang="en-US" dirty="0"/>
          </a:p>
        </p:txBody>
      </p:sp>
    </p:spTree>
    <p:extLst>
      <p:ext uri="{BB962C8B-B14F-4D97-AF65-F5344CB8AC3E}">
        <p14:creationId xmlns:p14="http://schemas.microsoft.com/office/powerpoint/2010/main" val="26473878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24</a:t>
            </a:fld>
            <a:endParaRPr lang="en-US" dirty="0"/>
          </a:p>
        </p:txBody>
      </p:sp>
    </p:spTree>
    <p:extLst>
      <p:ext uri="{BB962C8B-B14F-4D97-AF65-F5344CB8AC3E}">
        <p14:creationId xmlns:p14="http://schemas.microsoft.com/office/powerpoint/2010/main" val="12054262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Questionnaires</a:t>
            </a:r>
            <a:r>
              <a:rPr lang="en-US" baseline="0" dirty="0" smtClean="0"/>
              <a:t> is a large topic. Sponsor questionnaires, copyrighted questionnaires, etc. </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There is a large volume of CT for QS. </a:t>
            </a:r>
            <a:r>
              <a:rPr lang="en-US" dirty="0" smtClean="0"/>
              <a:t>There is a separate document that houses the NCI_CT</a:t>
            </a:r>
            <a:r>
              <a:rPr lang="en-US" baseline="0" dirty="0" smtClean="0"/>
              <a:t> for QS.</a:t>
            </a:r>
            <a:endParaRPr lang="en-US" dirty="0" smtClean="0"/>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Answer: Subset of allowed QSTESTCDs by QSCAT. (INFO only: Valuelevel metadata which is beyond the scope of this training), or include name or code of questionnaire in QSTEST/QSTESTCD</a:t>
            </a:r>
          </a:p>
          <a:p>
            <a:endParaRPr lang="en-US" baseline="0" dirty="0" smtClean="0"/>
          </a:p>
        </p:txBody>
      </p:sp>
      <p:sp>
        <p:nvSpPr>
          <p:cNvPr id="4" name="Slide Number Placeholder 3"/>
          <p:cNvSpPr>
            <a:spLocks noGrp="1"/>
          </p:cNvSpPr>
          <p:nvPr>
            <p:ph type="sldNum" sz="quarter" idx="10"/>
          </p:nvPr>
        </p:nvSpPr>
        <p:spPr/>
        <p:txBody>
          <a:bodyPr/>
          <a:lstStyle/>
          <a:p>
            <a:fld id="{38C603AD-7BE0-C14A-AD8F-20F052A5AD58}" type="slidenum">
              <a:rPr lang="en-US" smtClean="0"/>
              <a:t>25</a:t>
            </a:fld>
            <a:endParaRPr lang="en-US" dirty="0"/>
          </a:p>
        </p:txBody>
      </p:sp>
    </p:spTree>
    <p:extLst>
      <p:ext uri="{BB962C8B-B14F-4D97-AF65-F5344CB8AC3E}">
        <p14:creationId xmlns:p14="http://schemas.microsoft.com/office/powerpoint/2010/main" val="21341750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a:t>
            </a:r>
            <a:r>
              <a:rPr lang="en-US" baseline="0" dirty="0" smtClean="0"/>
              <a:t> students open the exercise and the CRF. Go to the next slide which is the CRF</a:t>
            </a:r>
          </a:p>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27</a:t>
            </a:fld>
            <a:endParaRPr lang="en-US" dirty="0"/>
          </a:p>
        </p:txBody>
      </p:sp>
    </p:spTree>
    <p:extLst>
      <p:ext uri="{BB962C8B-B14F-4D97-AF65-F5344CB8AC3E}">
        <p14:creationId xmlns:p14="http://schemas.microsoft.com/office/powerpoint/2010/main" val="9474965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Exercise: Together the variables on the CRF will be mapped to their SDTM variables, and we will determine which use CT. Advance to next slide which will walk the students through step by step.</a:t>
            </a:r>
          </a:p>
        </p:txBody>
      </p:sp>
      <p:sp>
        <p:nvSpPr>
          <p:cNvPr id="4" name="Slide Number Placeholder 3"/>
          <p:cNvSpPr>
            <a:spLocks noGrp="1"/>
          </p:cNvSpPr>
          <p:nvPr>
            <p:ph type="sldNum" sz="quarter" idx="10"/>
          </p:nvPr>
        </p:nvSpPr>
        <p:spPr/>
        <p:txBody>
          <a:bodyPr/>
          <a:lstStyle/>
          <a:p>
            <a:fld id="{38C603AD-7BE0-C14A-AD8F-20F052A5AD58}" type="slidenum">
              <a:rPr lang="en-US" smtClean="0"/>
              <a:t>28</a:t>
            </a:fld>
            <a:endParaRPr lang="en-US" dirty="0"/>
          </a:p>
        </p:txBody>
      </p:sp>
    </p:spTree>
    <p:extLst>
      <p:ext uri="{BB962C8B-B14F-4D97-AF65-F5344CB8AC3E}">
        <p14:creationId xmlns:p14="http://schemas.microsoft.com/office/powerpoint/2010/main" val="41872792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Instructor: use a white board to capture</a:t>
            </a:r>
            <a:r>
              <a:rPr lang="en-US" baseline="0" dirty="0" smtClean="0"/>
              <a:t> the answers as the class goes through the exercise. </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29</a:t>
            </a:fld>
            <a:endParaRPr lang="en-US" dirty="0"/>
          </a:p>
        </p:txBody>
      </p:sp>
    </p:spTree>
    <p:extLst>
      <p:ext uri="{BB962C8B-B14F-4D97-AF65-F5344CB8AC3E}">
        <p14:creationId xmlns:p14="http://schemas.microsoft.com/office/powerpoint/2010/main" val="19517325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Instructor: use this slide to get answers from the participants for each SDTM variable that can be mapped from this CRF.</a:t>
            </a:r>
          </a:p>
          <a:p>
            <a:r>
              <a:rPr lang="en-US" baseline="0" dirty="0" smtClean="0"/>
              <a:t>Use white board if needed to collect answers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30</a:t>
            </a:fld>
            <a:endParaRPr lang="en-US" dirty="0"/>
          </a:p>
        </p:txBody>
      </p:sp>
    </p:spTree>
    <p:extLst>
      <p:ext uri="{BB962C8B-B14F-4D97-AF65-F5344CB8AC3E}">
        <p14:creationId xmlns:p14="http://schemas.microsoft.com/office/powerpoint/2010/main" val="30378227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31</a:t>
            </a:fld>
            <a:endParaRPr lang="en-US" dirty="0"/>
          </a:p>
        </p:txBody>
      </p:sp>
    </p:spTree>
    <p:extLst>
      <p:ext uri="{BB962C8B-B14F-4D97-AF65-F5344CB8AC3E}">
        <p14:creationId xmlns:p14="http://schemas.microsoft.com/office/powerpoint/2010/main" val="41498806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7</a:t>
            </a:fld>
            <a:endParaRPr lang="en-US" dirty="0"/>
          </a:p>
        </p:txBody>
      </p:sp>
    </p:spTree>
    <p:extLst>
      <p:ext uri="{BB962C8B-B14F-4D97-AF65-F5344CB8AC3E}">
        <p14:creationId xmlns:p14="http://schemas.microsoft.com/office/powerpoint/2010/main" val="14825359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White Board</a:t>
            </a:r>
            <a:r>
              <a:rPr lang="en-US" baseline="0" dirty="0" smtClean="0"/>
              <a:t> with 3 columns of variable roles: Exp, Req, Perm. Have students open the IG to determine the Core.</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32</a:t>
            </a:fld>
            <a:endParaRPr lang="en-US" dirty="0"/>
          </a:p>
        </p:txBody>
      </p:sp>
    </p:spTree>
    <p:extLst>
      <p:ext uri="{BB962C8B-B14F-4D97-AF65-F5344CB8AC3E}">
        <p14:creationId xmlns:p14="http://schemas.microsoft.com/office/powerpoint/2010/main" val="33570890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33</a:t>
            </a:fld>
            <a:endParaRPr lang="en-US" dirty="0"/>
          </a:p>
        </p:txBody>
      </p:sp>
    </p:spTree>
    <p:extLst>
      <p:ext uri="{BB962C8B-B14F-4D97-AF65-F5344CB8AC3E}">
        <p14:creationId xmlns:p14="http://schemas.microsoft.com/office/powerpoint/2010/main" val="33952977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White Board and mark those w/ CT</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34</a:t>
            </a:fld>
            <a:endParaRPr lang="en-US" dirty="0"/>
          </a:p>
        </p:txBody>
      </p:sp>
    </p:spTree>
    <p:extLst>
      <p:ext uri="{BB962C8B-B14F-4D97-AF65-F5344CB8AC3E}">
        <p14:creationId xmlns:p14="http://schemas.microsoft.com/office/powerpoint/2010/main" val="5337987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35</a:t>
            </a:fld>
            <a:endParaRPr lang="en-US" dirty="0"/>
          </a:p>
        </p:txBody>
      </p:sp>
    </p:spTree>
    <p:extLst>
      <p:ext uri="{BB962C8B-B14F-4D97-AF65-F5344CB8AC3E}">
        <p14:creationId xmlns:p14="http://schemas.microsoft.com/office/powerpoint/2010/main" val="13954918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36</a:t>
            </a:fld>
            <a:endParaRPr lang="en-US" dirty="0"/>
          </a:p>
        </p:txBody>
      </p:sp>
    </p:spTree>
    <p:extLst>
      <p:ext uri="{BB962C8B-B14F-4D97-AF65-F5344CB8AC3E}">
        <p14:creationId xmlns:p14="http://schemas.microsoft.com/office/powerpoint/2010/main" val="18113690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37</a:t>
            </a:fld>
            <a:endParaRPr lang="en-US" dirty="0"/>
          </a:p>
        </p:txBody>
      </p:sp>
    </p:spTree>
    <p:extLst>
      <p:ext uri="{BB962C8B-B14F-4D97-AF65-F5344CB8AC3E}">
        <p14:creationId xmlns:p14="http://schemas.microsoft.com/office/powerpoint/2010/main" val="328085164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 copy of the dataset is in the exercises tab.</a:t>
            </a:r>
          </a:p>
          <a:p>
            <a:r>
              <a:rPr lang="en-US" baseline="0" dirty="0" smtClean="0"/>
              <a:t>Go to next slide to get the students going</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39</a:t>
            </a:fld>
            <a:endParaRPr lang="en-US" dirty="0"/>
          </a:p>
        </p:txBody>
      </p:sp>
    </p:spTree>
    <p:extLst>
      <p:ext uri="{BB962C8B-B14F-4D97-AF65-F5344CB8AC3E}">
        <p14:creationId xmlns:p14="http://schemas.microsoft.com/office/powerpoint/2010/main" val="802314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 the</a:t>
            </a:r>
            <a:r>
              <a:rPr lang="en-US" baseline="0" dirty="0" smtClean="0"/>
              <a:t> instructions, leave this slide up and walk around the room to help trainees.</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40</a:t>
            </a:fld>
            <a:endParaRPr lang="en-US" dirty="0"/>
          </a:p>
        </p:txBody>
      </p:sp>
    </p:spTree>
    <p:extLst>
      <p:ext uri="{BB962C8B-B14F-4D97-AF65-F5344CB8AC3E}">
        <p14:creationId xmlns:p14="http://schemas.microsoft.com/office/powerpoint/2010/main" val="24689561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Use white board to capture answers………</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Note: EPOCH and –DY are at FDA request as well.</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LBNRIND left up to sponsor to determine if indicator based on ORRES or STRESC/N. </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41</a:t>
            </a:fld>
            <a:endParaRPr lang="en-US" dirty="0"/>
          </a:p>
        </p:txBody>
      </p:sp>
    </p:spTree>
    <p:extLst>
      <p:ext uri="{BB962C8B-B14F-4D97-AF65-F5344CB8AC3E}">
        <p14:creationId xmlns:p14="http://schemas.microsoft.com/office/powerpoint/2010/main" val="31167645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42</a:t>
            </a:fld>
            <a:endParaRPr lang="en-US" dirty="0"/>
          </a:p>
        </p:txBody>
      </p:sp>
    </p:spTree>
    <p:extLst>
      <p:ext uri="{BB962C8B-B14F-4D97-AF65-F5344CB8AC3E}">
        <p14:creationId xmlns:p14="http://schemas.microsoft.com/office/powerpoint/2010/main" val="25553739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Findings</a:t>
            </a:r>
            <a:r>
              <a:rPr lang="en-US" baseline="0" dirty="0" smtClean="0"/>
              <a:t> domains contain the variable xxTESTCD. This is a Findings specific variable: it is not found in other observation classes.</a:t>
            </a:r>
          </a:p>
          <a:p>
            <a:r>
              <a:rPr lang="en-US" baseline="0" dirty="0" smtClean="0"/>
              <a:t>Findings domains contain 2 types of results “original” (as collected) and ‘standardized’ (converted/calculated if needed)</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8</a:t>
            </a:fld>
            <a:endParaRPr lang="en-US" dirty="0"/>
          </a:p>
        </p:txBody>
      </p:sp>
    </p:spTree>
    <p:extLst>
      <p:ext uri="{BB962C8B-B14F-4D97-AF65-F5344CB8AC3E}">
        <p14:creationId xmlns:p14="http://schemas.microsoft.com/office/powerpoint/2010/main" val="19470309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Notice</a:t>
            </a:r>
            <a:r>
              <a:rPr lang="en-US" baseline="0" dirty="0" smtClean="0"/>
              <a:t> there are variables for ranges in both original and standardized units.</a:t>
            </a:r>
          </a:p>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9</a:t>
            </a:fld>
            <a:endParaRPr lang="en-US" dirty="0"/>
          </a:p>
        </p:txBody>
      </p:sp>
    </p:spTree>
    <p:extLst>
      <p:ext uri="{BB962C8B-B14F-4D97-AF65-F5344CB8AC3E}">
        <p14:creationId xmlns:p14="http://schemas.microsoft.com/office/powerpoint/2010/main" val="37685647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values</a:t>
            </a:r>
            <a:r>
              <a:rPr lang="en-US" baseline="0" dirty="0" smtClean="0"/>
              <a:t> of LBSCAT are all different types of Blood Chemistry Panels (a collection of specific tests).</a:t>
            </a:r>
          </a:p>
          <a:p>
            <a:r>
              <a:rPr lang="en-US" baseline="0" dirty="0" smtClean="0"/>
              <a:t>xxCAT and xxSCAT are NOT specific to Findings domains.</a:t>
            </a:r>
          </a:p>
          <a:p>
            <a:r>
              <a:rPr lang="en-US" baseline="0" dirty="0" smtClean="0"/>
              <a:t>Note: As of Apr2015, Lilly does not utilize xxSCAT in LB.</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10</a:t>
            </a:fld>
            <a:endParaRPr lang="en-US" dirty="0"/>
          </a:p>
        </p:txBody>
      </p:sp>
    </p:spTree>
    <p:extLst>
      <p:ext uri="{BB962C8B-B14F-4D97-AF65-F5344CB8AC3E}">
        <p14:creationId xmlns:p14="http://schemas.microsoft.com/office/powerpoint/2010/main" val="23807272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13</a:t>
            </a:fld>
            <a:endParaRPr lang="en-US" dirty="0"/>
          </a:p>
        </p:txBody>
      </p:sp>
    </p:spTree>
    <p:extLst>
      <p:ext uri="{BB962C8B-B14F-4D97-AF65-F5344CB8AC3E}">
        <p14:creationId xmlns:p14="http://schemas.microsoft.com/office/powerpoint/2010/main" val="23457726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14</a:t>
            </a:fld>
            <a:endParaRPr lang="en-US" dirty="0"/>
          </a:p>
        </p:txBody>
      </p:sp>
    </p:spTree>
    <p:extLst>
      <p:ext uri="{BB962C8B-B14F-4D97-AF65-F5344CB8AC3E}">
        <p14:creationId xmlns:p14="http://schemas.microsoft.com/office/powerpoint/2010/main" val="19371609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Lilly takes Y/N and turns them into Not Done</a:t>
            </a:r>
          </a:p>
          <a:p>
            <a:r>
              <a:rPr lang="en-US" dirty="0" smtClean="0"/>
              <a:t>If labs</a:t>
            </a:r>
            <a:r>
              <a:rPr lang="en-US" baseline="0" dirty="0" smtClean="0"/>
              <a:t> done Y/N? is N, then Lilly creates and LBALL = Not Done</a:t>
            </a:r>
          </a:p>
          <a:p>
            <a:r>
              <a:rPr lang="en-US" baseline="0" dirty="0" smtClean="0"/>
              <a:t>This is also used in conjunction with test Not Done. They do both.</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15</a:t>
            </a:fld>
            <a:endParaRPr lang="en-US" dirty="0"/>
          </a:p>
        </p:txBody>
      </p:sp>
    </p:spTree>
    <p:extLst>
      <p:ext uri="{BB962C8B-B14F-4D97-AF65-F5344CB8AC3E}">
        <p14:creationId xmlns:p14="http://schemas.microsoft.com/office/powerpoint/2010/main" val="31305882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VS Structure</a:t>
            </a:r>
            <a:r>
              <a:rPr lang="en-US" baseline="0" dirty="0" smtClean="0"/>
              <a:t> relates to the Keys. (English equivalent or variables).</a:t>
            </a:r>
          </a:p>
          <a:p>
            <a:r>
              <a:rPr lang="en-US" baseline="0" dirty="0" smtClean="0"/>
              <a:t>Note to instructor: Metadata will be introduced in Mod 6.</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18</a:t>
            </a:fld>
            <a:endParaRPr lang="en-US" dirty="0"/>
          </a:p>
        </p:txBody>
      </p:sp>
    </p:spTree>
    <p:extLst>
      <p:ext uri="{BB962C8B-B14F-4D97-AF65-F5344CB8AC3E}">
        <p14:creationId xmlns:p14="http://schemas.microsoft.com/office/powerpoint/2010/main" val="210118523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descr="CorporateSlides.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8" name="Rectangle 7"/>
          <p:cNvSpPr/>
          <p:nvPr userDrawn="1"/>
        </p:nvSpPr>
        <p:spPr>
          <a:xfrm>
            <a:off x="0" y="2779048"/>
            <a:ext cx="9144000" cy="116760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2246306" y="2779048"/>
            <a:ext cx="6740650" cy="1162802"/>
          </a:xfrm>
        </p:spPr>
        <p:txBody>
          <a:bodyPr bIns="91440">
            <a:normAutofit/>
          </a:bodyPr>
          <a:lstStyle>
            <a:lvl1pPr>
              <a:defRPr sz="4000">
                <a:solidFill>
                  <a:srgbClr val="000000"/>
                </a:solidFill>
              </a:defRPr>
            </a:lvl1pPr>
          </a:lstStyle>
          <a:p>
            <a:r>
              <a:rPr lang="en-US" smtClean="0"/>
              <a:t>Click to edit Master title style</a:t>
            </a:r>
            <a:endParaRPr lang="en-US" dirty="0"/>
          </a:p>
        </p:txBody>
      </p:sp>
      <p:pic>
        <p:nvPicPr>
          <p:cNvPr id="9" name="Picture 8" descr="LillyLogo.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36319" y="3065127"/>
            <a:ext cx="1230284" cy="670560"/>
          </a:xfrm>
          <a:prstGeom prst="rect">
            <a:avLst/>
          </a:prstGeom>
        </p:spPr>
      </p:pic>
      <p:cxnSp>
        <p:nvCxnSpPr>
          <p:cNvPr id="11" name="Straight Connector 10"/>
          <p:cNvCxnSpPr/>
          <p:nvPr userDrawn="1"/>
        </p:nvCxnSpPr>
        <p:spPr>
          <a:xfrm>
            <a:off x="2014169" y="2826845"/>
            <a:ext cx="0" cy="1051531"/>
          </a:xfrm>
          <a:prstGeom prst="line">
            <a:avLst/>
          </a:prstGeom>
          <a:ln w="6350">
            <a:solidFill>
              <a:srgbClr val="E2231A"/>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74198576"/>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tIns="91440" bIns="91440"/>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a:t>
            </a:fld>
            <a:endParaRPr lang="en-US" dirty="0"/>
          </a:p>
        </p:txBody>
      </p:sp>
    </p:spTree>
    <p:extLst>
      <p:ext uri="{BB962C8B-B14F-4D97-AF65-F5344CB8AC3E}">
        <p14:creationId xmlns:p14="http://schemas.microsoft.com/office/powerpoint/2010/main" val="332474797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7" name="Picture 6" descr="CorporateSlides2.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8" name="Rectangle 7"/>
          <p:cNvSpPr/>
          <p:nvPr userDrawn="1"/>
        </p:nvSpPr>
        <p:spPr>
          <a:xfrm>
            <a:off x="0" y="2949750"/>
            <a:ext cx="9144000" cy="1167609"/>
          </a:xfrm>
          <a:prstGeom prst="rect">
            <a:avLst/>
          </a:prstGeom>
          <a:solidFill>
            <a:schemeClr val="bg1">
              <a:alpha val="33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722313" y="2949750"/>
            <a:ext cx="7772400" cy="1167609"/>
          </a:xfrm>
        </p:spPr>
        <p:txBody>
          <a:bodyPr anchor="ctr" anchorCtr="0">
            <a:normAutofit/>
          </a:bodyPr>
          <a:lstStyle>
            <a:lvl1pPr algn="l">
              <a:defRPr sz="3200" b="0" cap="none"/>
            </a:lvl1pPr>
          </a:lstStyle>
          <a:p>
            <a:r>
              <a:rPr lang="en-US" smtClean="0"/>
              <a:t>Click to edit Master title style</a:t>
            </a:r>
            <a:endParaRPr lang="en-US" dirty="0"/>
          </a:p>
        </p:txBody>
      </p:sp>
    </p:spTree>
    <p:extLst>
      <p:ext uri="{BB962C8B-B14F-4D97-AF65-F5344CB8AC3E}">
        <p14:creationId xmlns:p14="http://schemas.microsoft.com/office/powerpoint/2010/main" val="364710677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11434"/>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511434"/>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6683B3F-78FC-2747-B528-78983EAFC25E}" type="datetime1">
              <a:rPr lang="en-US" smtClean="0"/>
              <a:t>11/19/2015</a:t>
            </a:fld>
            <a:endParaRPr lang="en-US" dirty="0"/>
          </a:p>
        </p:txBody>
      </p:sp>
      <p:sp>
        <p:nvSpPr>
          <p:cNvPr id="6" name="Footer Placeholder 5"/>
          <p:cNvSpPr>
            <a:spLocks noGrp="1"/>
          </p:cNvSpPr>
          <p:nvPr>
            <p:ph type="ftr" sz="quarter" idx="11"/>
          </p:nvPr>
        </p:nvSpPr>
        <p:spPr/>
        <p:txBody>
          <a:bodyPr/>
          <a:lstStyle/>
          <a:p>
            <a:r>
              <a:rPr lang="en-US" dirty="0" smtClean="0"/>
              <a:t>Company Confidential  ©2014 Eli Lilly and Company </a:t>
            </a:r>
            <a:endParaRPr lang="en-US" dirty="0"/>
          </a:p>
        </p:txBody>
      </p:sp>
      <p:sp>
        <p:nvSpPr>
          <p:cNvPr id="7" name="Slide Number Placeholder 6"/>
          <p:cNvSpPr>
            <a:spLocks noGrp="1"/>
          </p:cNvSpPr>
          <p:nvPr>
            <p:ph type="sldNum" sz="quarter" idx="12"/>
          </p:nvPr>
        </p:nvSpPr>
        <p:spPr/>
        <p:txBody>
          <a:bodyPr/>
          <a:lstStyle/>
          <a:p>
            <a:fld id="{433333A3-4547-F444-B56E-77A7C57F984C}" type="slidenum">
              <a:rPr lang="en-US" smtClean="0"/>
              <a:pPr/>
              <a:t>‹#›</a:t>
            </a:fld>
            <a:endParaRPr lang="en-US" dirty="0"/>
          </a:p>
        </p:txBody>
      </p:sp>
    </p:spTree>
    <p:extLst>
      <p:ext uri="{BB962C8B-B14F-4D97-AF65-F5344CB8AC3E}">
        <p14:creationId xmlns:p14="http://schemas.microsoft.com/office/powerpoint/2010/main" val="2557533641"/>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1377699"/>
          </a:xfrm>
          <a:prstGeom prst="rect">
            <a:avLst/>
          </a:prstGeom>
          <a:solidFill>
            <a:srgbClr val="E2231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347471" y="117594"/>
            <a:ext cx="8491835"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47471" y="1488532"/>
            <a:ext cx="8491835" cy="463763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ED3F1151-A80F-1E43-83FD-99842F626044}" type="datetime1">
              <a:rPr lang="en-US" smtClean="0"/>
              <a:t>11/19/2015</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33333A3-4547-F444-B56E-77A7C57F984C}" type="slidenum">
              <a:rPr lang="en-US" smtClean="0"/>
              <a:pPr/>
              <a:t>‹#›</a:t>
            </a:fld>
            <a:endParaRPr lang="en-US" dirty="0"/>
          </a:p>
        </p:txBody>
      </p:sp>
    </p:spTree>
    <p:extLst>
      <p:ext uri="{BB962C8B-B14F-4D97-AF65-F5344CB8AC3E}">
        <p14:creationId xmlns:p14="http://schemas.microsoft.com/office/powerpoint/2010/main" val="13060592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iming>
    <p:tnLst>
      <p:par>
        <p:cTn id="1" dur="indefinite" restart="never" nodeType="tmRoot"/>
      </p:par>
    </p:tnLst>
  </p:timing>
  <p:hf hdr="0"/>
  <p:txStyles>
    <p:titleStyle>
      <a:lvl1pPr algn="l" defTabSz="457200" rtl="0" eaLnBrk="1" latinLnBrk="0" hangingPunct="1">
        <a:spcBef>
          <a:spcPct val="0"/>
        </a:spcBef>
        <a:buNone/>
        <a:defRPr sz="4400" kern="1200">
          <a:solidFill>
            <a:srgbClr val="FFFFFF"/>
          </a:solidFill>
          <a:latin typeface="DIN-Bold"/>
          <a:ea typeface="+mj-ea"/>
          <a:cs typeface="DIN-Bold"/>
        </a:defRPr>
      </a:lvl1pPr>
    </p:titleStyle>
    <p:bodyStyle>
      <a:lvl1pPr marL="342900" indent="-342900" algn="l" defTabSz="457200" rtl="0" eaLnBrk="1" latinLnBrk="0" hangingPunct="1">
        <a:spcBef>
          <a:spcPct val="20000"/>
        </a:spcBef>
        <a:buFont typeface="Arial"/>
        <a:buChar char="•"/>
        <a:defRPr sz="3200" kern="1200">
          <a:solidFill>
            <a:srgbClr val="86786F"/>
          </a:solidFill>
          <a:latin typeface="DIN-Regular"/>
          <a:ea typeface="+mn-ea"/>
          <a:cs typeface="DIN-Regular"/>
        </a:defRPr>
      </a:lvl1pPr>
      <a:lvl2pPr marL="742950" indent="-285750" algn="l" defTabSz="457200" rtl="0" eaLnBrk="1" latinLnBrk="0" hangingPunct="1">
        <a:spcBef>
          <a:spcPct val="20000"/>
        </a:spcBef>
        <a:buFont typeface="Arial"/>
        <a:buChar char="–"/>
        <a:defRPr sz="2800" kern="1200">
          <a:solidFill>
            <a:srgbClr val="86786F"/>
          </a:solidFill>
          <a:latin typeface="DIN-Regular"/>
          <a:ea typeface="+mn-ea"/>
          <a:cs typeface="DIN-Regular"/>
        </a:defRPr>
      </a:lvl2pPr>
      <a:lvl3pPr marL="1143000" indent="-228600" algn="l" defTabSz="457200" rtl="0" eaLnBrk="1" latinLnBrk="0" hangingPunct="1">
        <a:spcBef>
          <a:spcPct val="20000"/>
        </a:spcBef>
        <a:buFont typeface="Arial"/>
        <a:buChar char="•"/>
        <a:defRPr sz="2400" kern="1200">
          <a:solidFill>
            <a:srgbClr val="86786F"/>
          </a:solidFill>
          <a:latin typeface="DIN-Regular"/>
          <a:ea typeface="+mn-ea"/>
          <a:cs typeface="DIN-Regular"/>
        </a:defRPr>
      </a:lvl3pPr>
      <a:lvl4pPr marL="1600200" indent="-228600" algn="l" defTabSz="457200" rtl="0" eaLnBrk="1" latinLnBrk="0" hangingPunct="1">
        <a:spcBef>
          <a:spcPct val="20000"/>
        </a:spcBef>
        <a:buFont typeface="Arial"/>
        <a:buChar char="–"/>
        <a:defRPr sz="2000" kern="1200">
          <a:solidFill>
            <a:srgbClr val="86786F"/>
          </a:solidFill>
          <a:latin typeface="DIN-Regular"/>
          <a:ea typeface="+mn-ea"/>
          <a:cs typeface="DIN-Regular"/>
        </a:defRPr>
      </a:lvl4pPr>
      <a:lvl5pPr marL="2057400" indent="-228600" algn="l" defTabSz="457200" rtl="0" eaLnBrk="1" latinLnBrk="0" hangingPunct="1">
        <a:spcBef>
          <a:spcPct val="20000"/>
        </a:spcBef>
        <a:buFont typeface="Arial"/>
        <a:buChar char="»"/>
        <a:defRPr sz="2000" kern="1200">
          <a:solidFill>
            <a:srgbClr val="86786F"/>
          </a:solidFill>
          <a:latin typeface="DIN-Regular"/>
          <a:ea typeface="+mn-ea"/>
          <a:cs typeface="DIN-Regular"/>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13.emf"/><Relationship Id="rId4" Type="http://schemas.openxmlformats.org/officeDocument/2006/relationships/package" Target="../embeddings/Microsoft_Excel_Worksheet1.xlsx"/></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1.xml"/><Relationship Id="rId7" Type="http://schemas.openxmlformats.org/officeDocument/2006/relationships/image" Target="../media/image22.png"/><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23.emf"/><Relationship Id="rId5" Type="http://schemas.openxmlformats.org/officeDocument/2006/relationships/package" Target="../embeddings/Microsoft_Excel_Worksheet2.xlsx"/><Relationship Id="rId4" Type="http://schemas.openxmlformats.org/officeDocument/2006/relationships/oleObject" Target="../embeddings/oleObject1.bin"/></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8" Type="http://schemas.openxmlformats.org/officeDocument/2006/relationships/oleObject" Target="../embeddings/oleObject3.bin"/><Relationship Id="rId3" Type="http://schemas.openxmlformats.org/officeDocument/2006/relationships/notesSlide" Target="../notesSlides/notesSlide23.xml"/><Relationship Id="rId7" Type="http://schemas.openxmlformats.org/officeDocument/2006/relationships/image" Target="../media/image22.png"/><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image" Target="../media/image23.emf"/><Relationship Id="rId5" Type="http://schemas.openxmlformats.org/officeDocument/2006/relationships/package" Target="../embeddings/Microsoft_Excel_Worksheet3.xlsx"/><Relationship Id="rId10" Type="http://schemas.openxmlformats.org/officeDocument/2006/relationships/image" Target="../media/image24.emf"/><Relationship Id="rId4" Type="http://schemas.openxmlformats.org/officeDocument/2006/relationships/oleObject" Target="../embeddings/oleObject2.bin"/><Relationship Id="rId9" Type="http://schemas.openxmlformats.org/officeDocument/2006/relationships/package" Target="../embeddings/Microsoft_Excel_Worksheet4.xlsx"/></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8" Type="http://schemas.openxmlformats.org/officeDocument/2006/relationships/oleObject" Target="../embeddings/oleObject5.bin"/><Relationship Id="rId3" Type="http://schemas.openxmlformats.org/officeDocument/2006/relationships/notesSlide" Target="../notesSlides/notesSlide25.xml"/><Relationship Id="rId7" Type="http://schemas.openxmlformats.org/officeDocument/2006/relationships/image" Target="../media/image22.png"/><Relationship Id="rId2" Type="http://schemas.openxmlformats.org/officeDocument/2006/relationships/slideLayout" Target="../slideLayouts/slideLayout2.xml"/><Relationship Id="rId1" Type="http://schemas.openxmlformats.org/officeDocument/2006/relationships/vmlDrawing" Target="../drawings/vmlDrawing4.vml"/><Relationship Id="rId6" Type="http://schemas.openxmlformats.org/officeDocument/2006/relationships/image" Target="../media/image23.emf"/><Relationship Id="rId5" Type="http://schemas.openxmlformats.org/officeDocument/2006/relationships/package" Target="../embeddings/Microsoft_Excel_Worksheet5.xlsx"/><Relationship Id="rId10" Type="http://schemas.openxmlformats.org/officeDocument/2006/relationships/image" Target="../media/image24.emf"/><Relationship Id="rId4" Type="http://schemas.openxmlformats.org/officeDocument/2006/relationships/oleObject" Target="../embeddings/oleObject4.bin"/><Relationship Id="rId9" Type="http://schemas.openxmlformats.org/officeDocument/2006/relationships/package" Target="../embeddings/Microsoft_Excel_Worksheet6.xlsx"/></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27.xml"/><Relationship Id="rId7" Type="http://schemas.openxmlformats.org/officeDocument/2006/relationships/image" Target="../media/image27.emf"/><Relationship Id="rId2" Type="http://schemas.openxmlformats.org/officeDocument/2006/relationships/slideLayout" Target="../slideLayouts/slideLayout2.xml"/><Relationship Id="rId1" Type="http://schemas.openxmlformats.org/officeDocument/2006/relationships/vmlDrawing" Target="../drawings/vmlDrawing5.vml"/><Relationship Id="rId6" Type="http://schemas.openxmlformats.org/officeDocument/2006/relationships/package" Target="../embeddings/Microsoft_Excel_Worksheet7.xlsx"/><Relationship Id="rId5" Type="http://schemas.openxmlformats.org/officeDocument/2006/relationships/oleObject" Target="../embeddings/oleObject6.bin"/><Relationship Id="rId4" Type="http://schemas.openxmlformats.org/officeDocument/2006/relationships/slide" Target="slide39.xml"/></Relationships>
</file>

<file path=ppt/slides/_rels/slide41.xml.rels><?xml version="1.0" encoding="UTF-8" standalone="yes"?>
<Relationships xmlns="http://schemas.openxmlformats.org/package/2006/relationships"><Relationship Id="rId8" Type="http://schemas.openxmlformats.org/officeDocument/2006/relationships/package" Target="../embeddings/Microsoft_Excel_Worksheet9.xlsx"/><Relationship Id="rId3" Type="http://schemas.openxmlformats.org/officeDocument/2006/relationships/notesSlide" Target="../notesSlides/notesSlide28.xml"/><Relationship Id="rId7" Type="http://schemas.openxmlformats.org/officeDocument/2006/relationships/oleObject" Target="../embeddings/oleObject8.bin"/><Relationship Id="rId2" Type="http://schemas.openxmlformats.org/officeDocument/2006/relationships/slideLayout" Target="../slideLayouts/slideLayout2.xml"/><Relationship Id="rId1" Type="http://schemas.openxmlformats.org/officeDocument/2006/relationships/vmlDrawing" Target="../drawings/vmlDrawing6.vml"/><Relationship Id="rId6" Type="http://schemas.openxmlformats.org/officeDocument/2006/relationships/image" Target="../media/image28.emf"/><Relationship Id="rId5" Type="http://schemas.openxmlformats.org/officeDocument/2006/relationships/package" Target="../embeddings/Microsoft_Excel_Worksheet8.xlsx"/><Relationship Id="rId4" Type="http://schemas.openxmlformats.org/officeDocument/2006/relationships/oleObject" Target="../embeddings/oleObject7.bin"/><Relationship Id="rId9" Type="http://schemas.openxmlformats.org/officeDocument/2006/relationships/image" Target="../media/image29.emf"/></Relationships>
</file>

<file path=ppt/slides/_rels/slide42.xml.rels><?xml version="1.0" encoding="UTF-8" standalone="yes"?>
<Relationships xmlns="http://schemas.openxmlformats.org/package/2006/relationships"><Relationship Id="rId8" Type="http://schemas.openxmlformats.org/officeDocument/2006/relationships/package" Target="../embeddings/Microsoft_Excel_Worksheet11.xlsx"/><Relationship Id="rId3" Type="http://schemas.openxmlformats.org/officeDocument/2006/relationships/notesSlide" Target="../notesSlides/notesSlide29.xml"/><Relationship Id="rId7" Type="http://schemas.openxmlformats.org/officeDocument/2006/relationships/oleObject" Target="../embeddings/oleObject10.bin"/><Relationship Id="rId12" Type="http://schemas.openxmlformats.org/officeDocument/2006/relationships/image" Target="../media/image32.emf"/><Relationship Id="rId2" Type="http://schemas.openxmlformats.org/officeDocument/2006/relationships/slideLayout" Target="../slideLayouts/slideLayout2.xml"/><Relationship Id="rId1" Type="http://schemas.openxmlformats.org/officeDocument/2006/relationships/vmlDrawing" Target="../drawings/vmlDrawing7.vml"/><Relationship Id="rId6" Type="http://schemas.openxmlformats.org/officeDocument/2006/relationships/image" Target="../media/image30.emf"/><Relationship Id="rId11" Type="http://schemas.openxmlformats.org/officeDocument/2006/relationships/package" Target="../embeddings/Microsoft_Excel_Worksheet12.xlsx"/><Relationship Id="rId5" Type="http://schemas.openxmlformats.org/officeDocument/2006/relationships/package" Target="../embeddings/Microsoft_Excel_Worksheet10.xlsx"/><Relationship Id="rId10" Type="http://schemas.openxmlformats.org/officeDocument/2006/relationships/oleObject" Target="../embeddings/oleObject11.bin"/><Relationship Id="rId4" Type="http://schemas.openxmlformats.org/officeDocument/2006/relationships/oleObject" Target="../embeddings/oleObject9.bin"/><Relationship Id="rId9" Type="http://schemas.openxmlformats.org/officeDocument/2006/relationships/image" Target="../media/image31.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 to Instructor</a:t>
            </a:r>
            <a:endParaRPr lang="en-US" dirty="0"/>
          </a:p>
        </p:txBody>
      </p:sp>
      <p:sp>
        <p:nvSpPr>
          <p:cNvPr id="3" name="Content Placeholder 2"/>
          <p:cNvSpPr>
            <a:spLocks noGrp="1"/>
          </p:cNvSpPr>
          <p:nvPr>
            <p:ph idx="1"/>
          </p:nvPr>
        </p:nvSpPr>
        <p:spPr>
          <a:xfrm>
            <a:off x="347471" y="1488532"/>
            <a:ext cx="8491835" cy="4778156"/>
          </a:xfrm>
        </p:spPr>
        <p:txBody>
          <a:bodyPr>
            <a:normAutofit/>
          </a:bodyPr>
          <a:lstStyle/>
          <a:p>
            <a:r>
              <a:rPr lang="en-US" sz="2000" dirty="0" smtClean="0"/>
              <a:t>Material Needed</a:t>
            </a:r>
            <a:endParaRPr lang="en-US" sz="2000" dirty="0"/>
          </a:p>
          <a:p>
            <a:pPr lvl="1"/>
            <a:r>
              <a:rPr lang="en-US" sz="2000" dirty="0"/>
              <a:t>H</a:t>
            </a:r>
            <a:r>
              <a:rPr lang="en-US" sz="2000" dirty="0" smtClean="0"/>
              <a:t>ard </a:t>
            </a:r>
            <a:r>
              <a:rPr lang="en-US" sz="2000" dirty="0"/>
              <a:t>copies of the SDTM IG V3.2 </a:t>
            </a:r>
            <a:r>
              <a:rPr lang="en-US" sz="2000" dirty="0" smtClean="0"/>
              <a:t>with labelled Post-It notes attached to each domain, or an electronic copy</a:t>
            </a:r>
            <a:endParaRPr lang="en-US" sz="2000" dirty="0"/>
          </a:p>
          <a:p>
            <a:pPr lvl="1"/>
            <a:endParaRPr lang="en-US" sz="2000" dirty="0" smtClean="0"/>
          </a:p>
          <a:p>
            <a:pPr marL="457200" lvl="1" indent="0">
              <a:buNone/>
            </a:pPr>
            <a:endParaRPr lang="en-US" sz="2000" dirty="0" smtClean="0"/>
          </a:p>
          <a:p>
            <a:pPr marL="457200" lvl="1" indent="0">
              <a:buNone/>
            </a:pPr>
            <a:endParaRPr lang="en-US" sz="2000" dirty="0" smtClean="0"/>
          </a:p>
          <a:p>
            <a:pPr marL="457200" lvl="1" indent="0">
              <a:buNone/>
            </a:pPr>
            <a:endParaRPr lang="en-US" sz="2000" dirty="0" smtClean="0"/>
          </a:p>
          <a:p>
            <a:pPr lvl="1"/>
            <a:endParaRPr lang="en-US" sz="2000" dirty="0"/>
          </a:p>
          <a:p>
            <a:pPr lvl="1"/>
            <a:r>
              <a:rPr lang="en-US" sz="2000" dirty="0" smtClean="0"/>
              <a:t>Each </a:t>
            </a:r>
            <a:r>
              <a:rPr lang="en-US" sz="2000" dirty="0"/>
              <a:t>participant will need to bring their laptop to access workshop templates needed to complete workshop </a:t>
            </a:r>
            <a:r>
              <a:rPr lang="en-US" sz="2000" dirty="0" smtClean="0"/>
              <a:t>exercises</a:t>
            </a:r>
          </a:p>
          <a:p>
            <a:pPr lvl="1"/>
            <a:r>
              <a:rPr lang="en-US" sz="2000" dirty="0" smtClean="0"/>
              <a:t>Excel file Exercise </a:t>
            </a:r>
            <a:r>
              <a:rPr lang="en-US" sz="2000" dirty="0"/>
              <a:t>Templates </a:t>
            </a:r>
            <a:r>
              <a:rPr lang="en-US" sz="2000" dirty="0" smtClean="0"/>
              <a:t>and additional </a:t>
            </a:r>
            <a:r>
              <a:rPr lang="en-US" sz="2000" dirty="0"/>
              <a:t>electronic </a:t>
            </a:r>
            <a:r>
              <a:rPr lang="en-US" sz="2000" dirty="0" smtClean="0"/>
              <a:t>resources on the External SharePoint site:</a:t>
            </a:r>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1</a:t>
            </a:fld>
            <a:endParaRPr lang="en-US" dirty="0"/>
          </a:p>
        </p:txBody>
      </p:sp>
      <p:grpSp>
        <p:nvGrpSpPr>
          <p:cNvPr id="7" name="Group 6"/>
          <p:cNvGrpSpPr/>
          <p:nvPr/>
        </p:nvGrpSpPr>
        <p:grpSpPr>
          <a:xfrm>
            <a:off x="2541576" y="2636050"/>
            <a:ext cx="3478224" cy="1532098"/>
            <a:chOff x="984156" y="3713582"/>
            <a:chExt cx="6838007" cy="2530799"/>
          </a:xfrm>
        </p:grpSpPr>
        <p:pic>
          <p:nvPicPr>
            <p:cNvPr id="8" name="Content Placeholder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21832" y="3713582"/>
              <a:ext cx="4200331" cy="2530799"/>
            </a:xfrm>
            <a:prstGeom prst="rect">
              <a:avLst/>
            </a:prstGeom>
            <a:ln>
              <a:solidFill>
                <a:srgbClr val="E2231A"/>
              </a:solidFill>
            </a:ln>
          </p:spPr>
        </p:pic>
        <p:pic>
          <p:nvPicPr>
            <p:cNvPr id="9" name="Picture 8" descr="image0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4156" y="4118725"/>
              <a:ext cx="1003264" cy="1978658"/>
            </a:xfrm>
            <a:prstGeom prst="rect">
              <a:avLst/>
            </a:prstGeom>
            <a:noFill/>
            <a:ln w="9525">
              <a:solidFill>
                <a:srgbClr val="E2231A"/>
              </a:solidFill>
              <a:miter lim="800000"/>
              <a:headEnd/>
              <a:tailEnd/>
            </a:ln>
            <a:extLst>
              <a:ext uri="{909E8E84-426E-40DD-AFC4-6F175D3DCCD1}">
                <a14:hiddenFill xmlns:a14="http://schemas.microsoft.com/office/drawing/2010/main">
                  <a:solidFill>
                    <a:srgbClr val="FFFFFF"/>
                  </a:solidFill>
                </a14:hiddenFill>
              </a:ext>
            </a:extLst>
          </p:spPr>
        </p:pic>
        <p:cxnSp>
          <p:nvCxnSpPr>
            <p:cNvPr id="10" name="Straight Arrow Connector 9"/>
            <p:cNvCxnSpPr>
              <a:stCxn id="9" idx="3"/>
            </p:cNvCxnSpPr>
            <p:nvPr/>
          </p:nvCxnSpPr>
          <p:spPr>
            <a:xfrm>
              <a:off x="1987420" y="5108054"/>
              <a:ext cx="2659225" cy="760901"/>
            </a:xfrm>
            <a:prstGeom prst="straightConnector1">
              <a:avLst/>
            </a:prstGeom>
            <a:ln>
              <a:solidFill>
                <a:srgbClr val="E2231A"/>
              </a:solidFill>
              <a:tailEnd type="arrow"/>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42236169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t>Findings:  xxCAT and xxSCAT </a:t>
            </a:r>
            <a:r>
              <a:rPr lang="en-US" sz="3600" dirty="0"/>
              <a:t>Examples</a:t>
            </a:r>
          </a:p>
        </p:txBody>
      </p:sp>
      <p:sp>
        <p:nvSpPr>
          <p:cNvPr id="3" name="Content Placeholder 2"/>
          <p:cNvSpPr>
            <a:spLocks noGrp="1"/>
          </p:cNvSpPr>
          <p:nvPr>
            <p:ph idx="1"/>
          </p:nvPr>
        </p:nvSpPr>
        <p:spPr>
          <a:ln>
            <a:solidFill>
              <a:srgbClr val="E2231A"/>
            </a:solidFill>
          </a:ln>
        </p:spPr>
        <p:txBody>
          <a:bodyPr/>
          <a:lstStyle/>
          <a:p>
            <a:r>
              <a:rPr lang="en-US" sz="2800" dirty="0">
                <a:solidFill>
                  <a:srgbClr val="E2231A"/>
                </a:solidFill>
              </a:rPr>
              <a:t>LBCAT:  </a:t>
            </a:r>
            <a:r>
              <a:rPr lang="en-US" sz="2800" dirty="0"/>
              <a:t>Category of Lab </a:t>
            </a:r>
            <a:r>
              <a:rPr lang="en-US" sz="2800" dirty="0" smtClean="0"/>
              <a:t>Test</a:t>
            </a:r>
            <a:endParaRPr lang="en-US" sz="2800" dirty="0"/>
          </a:p>
          <a:p>
            <a:pPr lvl="1"/>
            <a:r>
              <a:rPr lang="en-US" sz="2400" dirty="0"/>
              <a:t>HEMATOLOGY</a:t>
            </a:r>
          </a:p>
          <a:p>
            <a:pPr lvl="1"/>
            <a:r>
              <a:rPr lang="en-US" sz="2400" dirty="0"/>
              <a:t>URINALYSIS</a:t>
            </a:r>
          </a:p>
          <a:p>
            <a:pPr lvl="1"/>
            <a:r>
              <a:rPr lang="en-US" sz="2400" dirty="0"/>
              <a:t>CHEMISTRY</a:t>
            </a:r>
          </a:p>
          <a:p>
            <a:endParaRPr lang="en-US" sz="2800" dirty="0"/>
          </a:p>
          <a:p>
            <a:r>
              <a:rPr lang="en-US" sz="2800" dirty="0">
                <a:solidFill>
                  <a:srgbClr val="E2231A"/>
                </a:solidFill>
              </a:rPr>
              <a:t>LBSCAT:  </a:t>
            </a:r>
            <a:r>
              <a:rPr lang="en-US" sz="2800" dirty="0"/>
              <a:t>Subcategory of Lab Test </a:t>
            </a:r>
            <a:endParaRPr lang="en-US" sz="2800" dirty="0" smtClean="0"/>
          </a:p>
          <a:p>
            <a:pPr lvl="1"/>
            <a:r>
              <a:rPr lang="en-US" sz="2400" dirty="0" smtClean="0"/>
              <a:t>LIVER FUNCTION</a:t>
            </a:r>
          </a:p>
          <a:p>
            <a:pPr lvl="1"/>
            <a:r>
              <a:rPr lang="en-US" sz="2400" dirty="0" smtClean="0"/>
              <a:t>ELECTROLYTES</a:t>
            </a:r>
          </a:p>
          <a:p>
            <a:pPr lvl="1"/>
            <a:r>
              <a:rPr lang="en-US" sz="2400" dirty="0" smtClean="0"/>
              <a:t>THYROID FUNCTION</a:t>
            </a:r>
          </a:p>
          <a:p>
            <a:pPr marL="914400" lvl="2" indent="0">
              <a:buNone/>
            </a:pP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10</a:t>
            </a:fld>
            <a:endParaRPr lang="en-US" dirty="0"/>
          </a:p>
        </p:txBody>
      </p:sp>
      <p:pic>
        <p:nvPicPr>
          <p:cNvPr id="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53200" y="3081840"/>
            <a:ext cx="2065223" cy="2855275"/>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67471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Timing Variables and Other General Variables</a:t>
            </a:r>
            <a:endParaRPr lang="en-US" sz="2800" dirty="0"/>
          </a:p>
        </p:txBody>
      </p:sp>
    </p:spTree>
    <p:extLst>
      <p:ext uri="{BB962C8B-B14F-4D97-AF65-F5344CB8AC3E}">
        <p14:creationId xmlns:p14="http://schemas.microsoft.com/office/powerpoint/2010/main" val="8688688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Timing Variables for All Classes </a:t>
            </a:r>
            <a:endParaRPr lang="en-US" dirty="0"/>
          </a:p>
        </p:txBody>
      </p:sp>
      <p:sp>
        <p:nvSpPr>
          <p:cNvPr id="3" name="Content Placeholder 2"/>
          <p:cNvSpPr>
            <a:spLocks noGrp="1"/>
          </p:cNvSpPr>
          <p:nvPr>
            <p:ph idx="1"/>
          </p:nvPr>
        </p:nvSpPr>
        <p:spPr>
          <a:xfrm>
            <a:off x="347471" y="1488533"/>
            <a:ext cx="8491835" cy="2222230"/>
          </a:xfrm>
          <a:ln>
            <a:solidFill>
              <a:srgbClr val="E2231A"/>
            </a:solidFill>
          </a:ln>
        </p:spPr>
        <p:txBody>
          <a:bodyPr>
            <a:normAutofit/>
          </a:bodyPr>
          <a:lstStyle/>
          <a:p>
            <a:r>
              <a:rPr lang="en-US" sz="2400" dirty="0" smtClean="0"/>
              <a:t>Refer to SDTM V1.4, Section 2.2.5, page 19-21 (subset of full list shown below)</a:t>
            </a:r>
          </a:p>
          <a:p>
            <a:r>
              <a:rPr lang="en-US" sz="2400" dirty="0"/>
              <a:t>All of the following timing variables are available for use in any domain based on </a:t>
            </a:r>
            <a:r>
              <a:rPr lang="en-US" sz="2400" dirty="0">
                <a:solidFill>
                  <a:srgbClr val="E2231A"/>
                </a:solidFill>
              </a:rPr>
              <a:t>one of the three general observation classes</a:t>
            </a:r>
            <a:r>
              <a:rPr lang="en-US" sz="2400" dirty="0"/>
              <a:t> except where restricted in </a:t>
            </a:r>
            <a:r>
              <a:rPr lang="en-US" sz="2400" dirty="0" smtClean="0"/>
              <a:t>SDTM IG</a:t>
            </a:r>
            <a:endParaRPr lang="en-US" sz="2400"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12</a:t>
            </a:fld>
            <a:endParaRPr lang="en-US" dirty="0"/>
          </a:p>
        </p:txBody>
      </p:sp>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7471" y="3946524"/>
            <a:ext cx="6810375" cy="2409825"/>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pic>
        <p:nvPicPr>
          <p:cNvPr id="102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88475" y="4472447"/>
            <a:ext cx="1450831" cy="1357978"/>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36551370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on Timing Variables</a:t>
            </a:r>
            <a:endParaRPr lang="en-US" dirty="0"/>
          </a:p>
        </p:txBody>
      </p:sp>
      <p:sp>
        <p:nvSpPr>
          <p:cNvPr id="3" name="Content Placeholder 2"/>
          <p:cNvSpPr>
            <a:spLocks noGrp="1"/>
          </p:cNvSpPr>
          <p:nvPr>
            <p:ph idx="1"/>
          </p:nvPr>
        </p:nvSpPr>
        <p:spPr>
          <a:ln>
            <a:solidFill>
              <a:srgbClr val="E2231A"/>
            </a:solidFill>
          </a:ln>
        </p:spPr>
        <p:txBody>
          <a:bodyPr>
            <a:normAutofit/>
          </a:bodyPr>
          <a:lstStyle/>
          <a:p>
            <a:r>
              <a:rPr lang="en-US" sz="2400" dirty="0" smtClean="0"/>
              <a:t>The variables </a:t>
            </a:r>
            <a:r>
              <a:rPr lang="en-US" sz="2400" dirty="0" smtClean="0">
                <a:solidFill>
                  <a:srgbClr val="E2231A"/>
                </a:solidFill>
              </a:rPr>
              <a:t>VISITNUM</a:t>
            </a:r>
            <a:r>
              <a:rPr lang="en-US" sz="2400" dirty="0" smtClean="0"/>
              <a:t> and </a:t>
            </a:r>
            <a:r>
              <a:rPr lang="en-US" sz="2400" dirty="0" smtClean="0">
                <a:solidFill>
                  <a:srgbClr val="E2231A"/>
                </a:solidFill>
              </a:rPr>
              <a:t>xxDTC </a:t>
            </a:r>
            <a:r>
              <a:rPr lang="en-US" sz="2400" dirty="0" smtClean="0"/>
              <a:t>are typically expected (Exp.) variables in Findings domains</a:t>
            </a:r>
          </a:p>
          <a:p>
            <a:endParaRPr lang="en-US" sz="2400" dirty="0" smtClean="0"/>
          </a:p>
          <a:p>
            <a:r>
              <a:rPr lang="en-US" sz="2400" dirty="0" smtClean="0"/>
              <a:t>Per “Study Data Technical Conformance Guide, Technical Specifications Document” (CDER/CBER December 2014) </a:t>
            </a:r>
            <a:endParaRPr lang="en-US" sz="2400" dirty="0"/>
          </a:p>
          <a:p>
            <a:pPr lvl="1"/>
            <a:r>
              <a:rPr lang="en-US" sz="2000" dirty="0" smtClean="0"/>
              <a:t>The variable EPOCH should be included for clinical subject-level observation.</a:t>
            </a:r>
          </a:p>
          <a:p>
            <a:pPr lvl="1"/>
            <a:r>
              <a:rPr lang="en-US" sz="2000" dirty="0" smtClean="0"/>
              <a:t>This </a:t>
            </a:r>
            <a:r>
              <a:rPr lang="en-US" sz="2000" dirty="0"/>
              <a:t>will allow the reviewer to </a:t>
            </a:r>
            <a:r>
              <a:rPr lang="en-US" sz="2000" dirty="0" smtClean="0"/>
              <a:t>easily determine </a:t>
            </a:r>
            <a:r>
              <a:rPr lang="en-US" sz="2000" dirty="0"/>
              <a:t>during which phase of the trial </a:t>
            </a:r>
            <a:r>
              <a:rPr lang="en-US" sz="2000" dirty="0" smtClean="0"/>
              <a:t>the observation occurred as well </a:t>
            </a:r>
            <a:r>
              <a:rPr lang="en-US" sz="2000" dirty="0"/>
              <a:t>as actual intervention the </a:t>
            </a:r>
            <a:r>
              <a:rPr lang="en-US" sz="2000" dirty="0" smtClean="0"/>
              <a:t>subject </a:t>
            </a:r>
            <a:r>
              <a:rPr lang="en-US" sz="2000" dirty="0"/>
              <a:t>experienced during </a:t>
            </a:r>
            <a:r>
              <a:rPr lang="en-US" sz="2000" dirty="0" smtClean="0"/>
              <a:t>that phase.</a:t>
            </a:r>
            <a:endParaRPr lang="en-US" sz="2400"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13</a:t>
            </a:fld>
            <a:endParaRPr lang="en-US"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5635" y="5440329"/>
            <a:ext cx="4562475" cy="847725"/>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31439703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Not Done </a:t>
            </a:r>
            <a:r>
              <a:rPr lang="en-US" dirty="0" smtClean="0"/>
              <a:t>(xxSTAT</a:t>
            </a:r>
            <a:r>
              <a:rPr lang="en-US" dirty="0"/>
              <a:t>)</a:t>
            </a:r>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14</a:t>
            </a:fld>
            <a:endParaRPr lang="en-US" dirty="0"/>
          </a:p>
        </p:txBody>
      </p:sp>
      <p:sp>
        <p:nvSpPr>
          <p:cNvPr id="7" name="Content Placeholder 2"/>
          <p:cNvSpPr>
            <a:spLocks noGrp="1"/>
          </p:cNvSpPr>
          <p:nvPr>
            <p:ph idx="1"/>
          </p:nvPr>
        </p:nvSpPr>
        <p:spPr>
          <a:ln>
            <a:solidFill>
              <a:srgbClr val="E2231A"/>
            </a:solidFill>
          </a:ln>
        </p:spPr>
        <p:txBody>
          <a:bodyPr>
            <a:noAutofit/>
          </a:bodyPr>
          <a:lstStyle/>
          <a:p>
            <a:r>
              <a:rPr lang="en-US" sz="2400" dirty="0" smtClean="0"/>
              <a:t>The record qualifier</a:t>
            </a:r>
            <a:r>
              <a:rPr lang="en-US" sz="2400" dirty="0" smtClean="0">
                <a:solidFill>
                  <a:srgbClr val="E2231A"/>
                </a:solidFill>
              </a:rPr>
              <a:t> xxSTAT </a:t>
            </a:r>
            <a:r>
              <a:rPr lang="en-US" sz="2400" dirty="0" smtClean="0"/>
              <a:t>is </a:t>
            </a:r>
            <a:r>
              <a:rPr lang="en-US" sz="2400" dirty="0"/>
              <a:t>a variable in </a:t>
            </a:r>
            <a:r>
              <a:rPr lang="en-US" sz="2400" dirty="0" smtClean="0"/>
              <a:t>some Interventions</a:t>
            </a:r>
            <a:r>
              <a:rPr lang="en-US" sz="2400" dirty="0"/>
              <a:t>, </a:t>
            </a:r>
            <a:r>
              <a:rPr lang="en-US" sz="2400" dirty="0" smtClean="0"/>
              <a:t>some Events</a:t>
            </a:r>
            <a:r>
              <a:rPr lang="en-US" sz="2400" dirty="0"/>
              <a:t>, and </a:t>
            </a:r>
            <a:r>
              <a:rPr lang="en-US" sz="2400" dirty="0" smtClean="0"/>
              <a:t>most Findings </a:t>
            </a:r>
            <a:r>
              <a:rPr lang="en-US" sz="2400" dirty="0"/>
              <a:t>domain classes. </a:t>
            </a:r>
            <a:endParaRPr lang="en-US" sz="2400" dirty="0" smtClean="0"/>
          </a:p>
          <a:p>
            <a:r>
              <a:rPr lang="en-US" sz="2400" dirty="0" smtClean="0"/>
              <a:t>Typically </a:t>
            </a:r>
            <a:r>
              <a:rPr lang="en-US" sz="2400" dirty="0" smtClean="0">
                <a:solidFill>
                  <a:srgbClr val="E2231A"/>
                </a:solidFill>
              </a:rPr>
              <a:t>xxSTAT</a:t>
            </a:r>
            <a:r>
              <a:rPr lang="en-US" sz="2400" dirty="0" smtClean="0"/>
              <a:t> is used when the CRF contains a check box for NOT DONE. </a:t>
            </a:r>
          </a:p>
          <a:p>
            <a:pPr marL="0" indent="0">
              <a:buNone/>
            </a:pPr>
            <a:r>
              <a:rPr lang="en-US" sz="2400" dirty="0" smtClean="0"/>
              <a:t>	      Not </a:t>
            </a:r>
            <a:r>
              <a:rPr lang="en-US" sz="2400" dirty="0"/>
              <a:t>Done</a:t>
            </a:r>
            <a:endParaRPr lang="en-US" sz="2400" b="1" dirty="0" smtClean="0"/>
          </a:p>
          <a:p>
            <a:pPr marL="0" indent="0">
              <a:buNone/>
            </a:pPr>
            <a:endParaRPr lang="en-US" sz="2400" dirty="0" smtClean="0"/>
          </a:p>
          <a:p>
            <a:pPr marL="0" indent="0">
              <a:buNone/>
            </a:pPr>
            <a:endParaRPr lang="en-US" sz="2400" dirty="0" smtClean="0"/>
          </a:p>
          <a:p>
            <a:r>
              <a:rPr lang="en-US" sz="2400" dirty="0" smtClean="0"/>
              <a:t>Not Done check boxes are different than the following type of Data Management question on a CRF: </a:t>
            </a:r>
          </a:p>
          <a:p>
            <a:pPr marL="0" indent="0">
              <a:buNone/>
            </a:pPr>
            <a:r>
              <a:rPr lang="en-US" sz="2400" dirty="0" smtClean="0"/>
              <a:t>     Were </a:t>
            </a:r>
            <a:r>
              <a:rPr lang="en-US" sz="2400" dirty="0"/>
              <a:t>labs were done at this visit?  	Yes           </a:t>
            </a:r>
            <a:r>
              <a:rPr lang="en-US" sz="2400" dirty="0" smtClean="0"/>
              <a:t>No</a:t>
            </a:r>
          </a:p>
          <a:p>
            <a:pPr marL="0" indent="0">
              <a:buNone/>
            </a:pPr>
            <a:r>
              <a:rPr lang="en-US" sz="2400" dirty="0" smtClean="0"/>
              <a:t>          </a:t>
            </a:r>
          </a:p>
          <a:p>
            <a:pPr marL="0" indent="0">
              <a:buNone/>
            </a:pPr>
            <a:r>
              <a:rPr lang="en-US" sz="2400" dirty="0"/>
              <a:t> </a:t>
            </a:r>
            <a:endParaRPr lang="en-US" sz="2400" dirty="0" smtClean="0"/>
          </a:p>
        </p:txBody>
      </p:sp>
      <p:pic>
        <p:nvPicPr>
          <p:cNvPr id="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13414" y="3575015"/>
            <a:ext cx="5473386" cy="1172083"/>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graphicFrame>
        <p:nvGraphicFramePr>
          <p:cNvPr id="9" name="Table 8"/>
          <p:cNvGraphicFramePr>
            <a:graphicFrameLocks noGrp="1"/>
          </p:cNvGraphicFramePr>
          <p:nvPr>
            <p:extLst>
              <p:ext uri="{D42A27DB-BD31-4B8C-83A1-F6EECF244321}">
                <p14:modId xmlns:p14="http://schemas.microsoft.com/office/powerpoint/2010/main" val="183294845"/>
              </p:ext>
            </p:extLst>
          </p:nvPr>
        </p:nvGraphicFramePr>
        <p:xfrm>
          <a:off x="995842" y="3503255"/>
          <a:ext cx="327120" cy="365760"/>
        </p:xfrm>
        <a:graphic>
          <a:graphicData uri="http://schemas.openxmlformats.org/drawingml/2006/table">
            <a:tbl>
              <a:tblPr firstRow="1" bandRow="1">
                <a:tableStyleId>{5940675A-B579-460E-94D1-54222C63F5DA}</a:tableStyleId>
              </a:tblPr>
              <a:tblGrid>
                <a:gridCol w="327120"/>
              </a:tblGrid>
              <a:tr h="0">
                <a:tc>
                  <a:txBody>
                    <a:bodyPr/>
                    <a:lstStyle/>
                    <a:p>
                      <a:endParaRPr lang="en-US" dirty="0"/>
                    </a:p>
                  </a:txBody>
                  <a:tcPr/>
                </a:tc>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1983568458"/>
              </p:ext>
            </p:extLst>
          </p:nvPr>
        </p:nvGraphicFramePr>
        <p:xfrm>
          <a:off x="5506233" y="5597944"/>
          <a:ext cx="327120" cy="365760"/>
        </p:xfrm>
        <a:graphic>
          <a:graphicData uri="http://schemas.openxmlformats.org/drawingml/2006/table">
            <a:tbl>
              <a:tblPr firstRow="1" bandRow="1">
                <a:tableStyleId>{5940675A-B579-460E-94D1-54222C63F5DA}</a:tableStyleId>
              </a:tblPr>
              <a:tblGrid>
                <a:gridCol w="327120"/>
              </a:tblGrid>
              <a:tr h="0">
                <a:tc>
                  <a:txBody>
                    <a:bodyPr/>
                    <a:lstStyle/>
                    <a:p>
                      <a:endParaRPr lang="en-US" dirty="0"/>
                    </a:p>
                  </a:txBody>
                  <a:tcPr/>
                </a:tc>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668219568"/>
              </p:ext>
            </p:extLst>
          </p:nvPr>
        </p:nvGraphicFramePr>
        <p:xfrm>
          <a:off x="6932957" y="5597944"/>
          <a:ext cx="327120" cy="365760"/>
        </p:xfrm>
        <a:graphic>
          <a:graphicData uri="http://schemas.openxmlformats.org/drawingml/2006/table">
            <a:tbl>
              <a:tblPr firstRow="1" bandRow="1">
                <a:tableStyleId>{5940675A-B579-460E-94D1-54222C63F5DA}</a:tableStyleId>
              </a:tblPr>
              <a:tblGrid>
                <a:gridCol w="327120"/>
              </a:tblGrid>
              <a:tr h="0">
                <a:tc>
                  <a:txBody>
                    <a:bodyPr/>
                    <a:lstStyle/>
                    <a:p>
                      <a:endParaRPr lang="en-US" dirty="0"/>
                    </a:p>
                  </a:txBody>
                  <a:tcPr/>
                </a:tc>
              </a:tr>
            </a:tbl>
          </a:graphicData>
        </a:graphic>
      </p:graphicFrame>
    </p:spTree>
    <p:extLst>
      <p:ext uri="{BB962C8B-B14F-4D97-AF65-F5344CB8AC3E}">
        <p14:creationId xmlns:p14="http://schemas.microsoft.com/office/powerpoint/2010/main" val="20002415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5" end="5"/>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animBg="1"/>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Yes or No? [NOT SUBMITTED]</a:t>
            </a:r>
          </a:p>
        </p:txBody>
      </p:sp>
      <p:sp>
        <p:nvSpPr>
          <p:cNvPr id="3" name="Content Placeholder 2"/>
          <p:cNvSpPr>
            <a:spLocks noGrp="1"/>
          </p:cNvSpPr>
          <p:nvPr>
            <p:ph idx="1"/>
          </p:nvPr>
        </p:nvSpPr>
        <p:spPr>
          <a:noFill/>
          <a:ln>
            <a:solidFill>
              <a:schemeClr val="tx1"/>
            </a:solidFill>
          </a:ln>
        </p:spPr>
        <p:txBody>
          <a:bodyPr>
            <a:normAutofit fontScale="70000" lnSpcReduction="20000"/>
          </a:bodyPr>
          <a:lstStyle/>
          <a:p>
            <a:r>
              <a:rPr lang="en-US" dirty="0" smtClean="0"/>
              <a:t>Were labs done at this visit?  	Yes           No</a:t>
            </a:r>
          </a:p>
          <a:p>
            <a:endParaRPr lang="en-US" dirty="0"/>
          </a:p>
          <a:p>
            <a:r>
              <a:rPr lang="en-US" dirty="0"/>
              <a:t>This type of questions is typically </a:t>
            </a:r>
            <a:r>
              <a:rPr lang="en-US" dirty="0">
                <a:solidFill>
                  <a:srgbClr val="E2231A"/>
                </a:solidFill>
              </a:rPr>
              <a:t>[NOT SUBMITTED] </a:t>
            </a:r>
            <a:r>
              <a:rPr lang="en-US" dirty="0"/>
              <a:t>in an SDTM domain.  Why</a:t>
            </a:r>
            <a:r>
              <a:rPr lang="en-US" dirty="0" smtClean="0"/>
              <a:t>?</a:t>
            </a:r>
          </a:p>
          <a:p>
            <a:pPr marL="0" indent="0">
              <a:buNone/>
            </a:pPr>
            <a:endParaRPr lang="en-US" dirty="0"/>
          </a:p>
          <a:p>
            <a:r>
              <a:rPr lang="en-US" dirty="0"/>
              <a:t>If the above question is answered “Yes” then lab results are present in the data. And if the above question is answered “No” then lab results are not present in the data. </a:t>
            </a:r>
            <a:r>
              <a:rPr lang="en-US" dirty="0" smtClean="0"/>
              <a:t>This is used for Data Management purposes.</a:t>
            </a:r>
          </a:p>
          <a:p>
            <a:endParaRPr lang="en-US" dirty="0" smtClean="0"/>
          </a:p>
          <a:p>
            <a:pPr marL="400050" lvl="2" indent="0">
              <a:buNone/>
            </a:pPr>
            <a:r>
              <a:rPr lang="en-US" sz="2900" dirty="0" smtClean="0"/>
              <a:t>Note</a:t>
            </a:r>
            <a:r>
              <a:rPr lang="en-US" sz="2900" dirty="0"/>
              <a:t>:  If Labs Done = N then Lilly maps to </a:t>
            </a:r>
            <a:r>
              <a:rPr lang="en-US" sz="2900" dirty="0" smtClean="0"/>
              <a:t>LBSTAT</a:t>
            </a:r>
            <a:endParaRPr lang="en-US" sz="2900" dirty="0"/>
          </a:p>
          <a:p>
            <a:endParaRPr lang="en-US" dirty="0"/>
          </a:p>
          <a:p>
            <a:r>
              <a:rPr lang="en-US" dirty="0"/>
              <a:t>Not all Yes or No questions are the same.  How do you know if a Yes or No question needs to be submitted</a:t>
            </a:r>
            <a:r>
              <a:rPr lang="en-US" dirty="0" smtClean="0"/>
              <a:t>?</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15</a:t>
            </a:fld>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2688350896"/>
              </p:ext>
            </p:extLst>
          </p:nvPr>
        </p:nvGraphicFramePr>
        <p:xfrm>
          <a:off x="5617031" y="1516304"/>
          <a:ext cx="457200" cy="370840"/>
        </p:xfrm>
        <a:graphic>
          <a:graphicData uri="http://schemas.openxmlformats.org/drawingml/2006/table">
            <a:tbl>
              <a:tblPr firstRow="1" bandRow="1">
                <a:tableStyleId>{5940675A-B579-460E-94D1-54222C63F5DA}</a:tableStyleId>
              </a:tblPr>
              <a:tblGrid>
                <a:gridCol w="457200"/>
              </a:tblGrid>
              <a:tr h="370840">
                <a:tc>
                  <a:txBody>
                    <a:bodyPr/>
                    <a:lstStyle/>
                    <a:p>
                      <a:endParaRPr lang="en-US" dirty="0"/>
                    </a:p>
                  </a:txBody>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4103349552"/>
              </p:ext>
            </p:extLst>
          </p:nvPr>
        </p:nvGraphicFramePr>
        <p:xfrm>
          <a:off x="7057054" y="1516304"/>
          <a:ext cx="457200" cy="370840"/>
        </p:xfrm>
        <a:graphic>
          <a:graphicData uri="http://schemas.openxmlformats.org/drawingml/2006/table">
            <a:tbl>
              <a:tblPr firstRow="1" bandRow="1">
                <a:tableStyleId>{5940675A-B579-460E-94D1-54222C63F5DA}</a:tableStyleId>
              </a:tblPr>
              <a:tblGrid>
                <a:gridCol w="457200"/>
              </a:tblGrid>
              <a:tr h="370840">
                <a:tc>
                  <a:txBody>
                    <a:bodyPr/>
                    <a:lstStyle/>
                    <a:p>
                      <a:endParaRPr lang="en-US" dirty="0"/>
                    </a:p>
                  </a:txBody>
                  <a:tcPr/>
                </a:tc>
              </a:tr>
            </a:tbl>
          </a:graphicData>
        </a:graphic>
      </p:graphicFrame>
    </p:spTree>
    <p:extLst>
      <p:ext uri="{BB962C8B-B14F-4D97-AF65-F5344CB8AC3E}">
        <p14:creationId xmlns:p14="http://schemas.microsoft.com/office/powerpoint/2010/main" val="26365480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Yes or No (NY) Example</a:t>
            </a:r>
          </a:p>
        </p:txBody>
      </p:sp>
      <p:sp>
        <p:nvSpPr>
          <p:cNvPr id="3" name="Content Placeholder 2"/>
          <p:cNvSpPr>
            <a:spLocks noGrp="1"/>
          </p:cNvSpPr>
          <p:nvPr>
            <p:ph idx="1"/>
          </p:nvPr>
        </p:nvSpPr>
        <p:spPr>
          <a:xfrm>
            <a:off x="347471" y="1488532"/>
            <a:ext cx="8491835" cy="2878195"/>
          </a:xfrm>
          <a:ln>
            <a:solidFill>
              <a:srgbClr val="E2231A"/>
            </a:solidFill>
          </a:ln>
        </p:spPr>
        <p:txBody>
          <a:bodyPr>
            <a:normAutofit fontScale="92500" lnSpcReduction="20000"/>
          </a:bodyPr>
          <a:lstStyle/>
          <a:p>
            <a:r>
              <a:rPr lang="en-US" sz="2400" dirty="0" smtClean="0"/>
              <a:t>Example: “Was subject fasting?” 	 Yes           No</a:t>
            </a:r>
          </a:p>
          <a:p>
            <a:r>
              <a:rPr lang="en-US" sz="2400" dirty="0" smtClean="0"/>
              <a:t>If </a:t>
            </a:r>
            <a:r>
              <a:rPr lang="en-US" sz="2400" dirty="0"/>
              <a:t>collected, the above Yes or No questions needs to be include in the LB SDTM domain.  Why?</a:t>
            </a:r>
          </a:p>
          <a:p>
            <a:r>
              <a:rPr lang="en-US" sz="2400" dirty="0"/>
              <a:t>Is the following true?  If the above question is answered “Yes” then lab results are present in the data. And if the above question is answered “No” then lab results are not present in the </a:t>
            </a:r>
            <a:r>
              <a:rPr lang="en-US" sz="2400" dirty="0" smtClean="0"/>
              <a:t>data.</a:t>
            </a:r>
          </a:p>
          <a:p>
            <a:r>
              <a:rPr lang="en-US" sz="2400" dirty="0" smtClean="0"/>
              <a:t>Also consider if the data is needed for analysis, or as a reference.</a:t>
            </a:r>
            <a:endParaRPr lang="en-US" sz="2400" dirty="0"/>
          </a:p>
          <a:p>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16</a:t>
            </a:fld>
            <a:endParaRPr lang="en-US" dirty="0"/>
          </a:p>
        </p:txBody>
      </p:sp>
      <p:pic>
        <p:nvPicPr>
          <p:cNvPr id="7"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7787" y="4478115"/>
            <a:ext cx="7753739" cy="1878235"/>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graphicFrame>
        <p:nvGraphicFramePr>
          <p:cNvPr id="8" name="Table 7"/>
          <p:cNvGraphicFramePr>
            <a:graphicFrameLocks noGrp="1"/>
          </p:cNvGraphicFramePr>
          <p:nvPr>
            <p:extLst>
              <p:ext uri="{D42A27DB-BD31-4B8C-83A1-F6EECF244321}">
                <p14:modId xmlns:p14="http://schemas.microsoft.com/office/powerpoint/2010/main" val="43439229"/>
              </p:ext>
            </p:extLst>
          </p:nvPr>
        </p:nvGraphicFramePr>
        <p:xfrm>
          <a:off x="6901543" y="1488532"/>
          <a:ext cx="342019" cy="370840"/>
        </p:xfrm>
        <a:graphic>
          <a:graphicData uri="http://schemas.openxmlformats.org/drawingml/2006/table">
            <a:tbl>
              <a:tblPr firstRow="1" bandRow="1">
                <a:tableStyleId>{5940675A-B579-460E-94D1-54222C63F5DA}</a:tableStyleId>
              </a:tblPr>
              <a:tblGrid>
                <a:gridCol w="342019"/>
              </a:tblGrid>
              <a:tr h="370840">
                <a:tc>
                  <a:txBody>
                    <a:bodyPr/>
                    <a:lstStyle/>
                    <a:p>
                      <a:endParaRPr lang="en-US"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2287151519"/>
              </p:ext>
            </p:extLst>
          </p:nvPr>
        </p:nvGraphicFramePr>
        <p:xfrm>
          <a:off x="5677781" y="1488532"/>
          <a:ext cx="342019" cy="370840"/>
        </p:xfrm>
        <a:graphic>
          <a:graphicData uri="http://schemas.openxmlformats.org/drawingml/2006/table">
            <a:tbl>
              <a:tblPr firstRow="1" bandRow="1">
                <a:tableStyleId>{5940675A-B579-460E-94D1-54222C63F5DA}</a:tableStyleId>
              </a:tblPr>
              <a:tblGrid>
                <a:gridCol w="342019"/>
              </a:tblGrid>
              <a:tr h="370840">
                <a:tc>
                  <a:txBody>
                    <a:bodyPr/>
                    <a:lstStyle/>
                    <a:p>
                      <a:endParaRPr lang="en-US" dirty="0"/>
                    </a:p>
                  </a:txBody>
                  <a:tcPr/>
                </a:tc>
              </a:tr>
            </a:tbl>
          </a:graphicData>
        </a:graphic>
      </p:graphicFrame>
    </p:spTree>
    <p:extLst>
      <p:ext uri="{BB962C8B-B14F-4D97-AF65-F5344CB8AC3E}">
        <p14:creationId xmlns:p14="http://schemas.microsoft.com/office/powerpoint/2010/main" val="4206175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Closer Look at Some Findings Domains</a:t>
            </a:r>
            <a:endParaRPr lang="en-US" sz="2800" dirty="0"/>
          </a:p>
        </p:txBody>
      </p:sp>
    </p:spTree>
    <p:extLst>
      <p:ext uri="{BB962C8B-B14F-4D97-AF65-F5344CB8AC3E}">
        <p14:creationId xmlns:p14="http://schemas.microsoft.com/office/powerpoint/2010/main" val="197611291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Vital Signs (VS</a:t>
            </a:r>
            <a:r>
              <a:rPr lang="en-US" dirty="0" smtClean="0"/>
              <a:t>)</a:t>
            </a:r>
            <a:endParaRPr lang="en-US" dirty="0"/>
          </a:p>
        </p:txBody>
      </p:sp>
      <p:sp>
        <p:nvSpPr>
          <p:cNvPr id="3" name="Content Placeholder 2"/>
          <p:cNvSpPr>
            <a:spLocks noGrp="1"/>
          </p:cNvSpPr>
          <p:nvPr>
            <p:ph idx="1"/>
          </p:nvPr>
        </p:nvSpPr>
        <p:spPr>
          <a:xfrm>
            <a:off x="347471" y="1488533"/>
            <a:ext cx="8491835" cy="2962170"/>
          </a:xfrm>
          <a:ln>
            <a:solidFill>
              <a:srgbClr val="E2231A"/>
            </a:solidFill>
          </a:ln>
        </p:spPr>
        <p:txBody>
          <a:bodyPr>
            <a:normAutofit fontScale="92500" lnSpcReduction="10000"/>
          </a:bodyPr>
          <a:lstStyle/>
          <a:p>
            <a:r>
              <a:rPr lang="en-US" sz="2800" dirty="0" smtClean="0"/>
              <a:t>Measurements including, but not limited to, blood pressure, temperature, respiration, body surface area, BMI, height, and weight.</a:t>
            </a:r>
          </a:p>
          <a:p>
            <a:r>
              <a:rPr lang="en-US" sz="2800" b="1" dirty="0" smtClean="0"/>
              <a:t>VS Structure</a:t>
            </a:r>
            <a:r>
              <a:rPr lang="en-US" sz="2800" b="1" dirty="0"/>
              <a:t>:  </a:t>
            </a:r>
            <a:r>
              <a:rPr lang="en-US" sz="2800" dirty="0"/>
              <a:t>One record per vital sign measurement per time point per visit per subject.</a:t>
            </a:r>
          </a:p>
          <a:p>
            <a:r>
              <a:rPr lang="en-US" sz="2800" b="1" dirty="0" smtClean="0"/>
              <a:t>Example Keys </a:t>
            </a:r>
            <a:r>
              <a:rPr lang="en-US" sz="2800" b="1" dirty="0"/>
              <a:t>(makes a unique record): </a:t>
            </a:r>
            <a:r>
              <a:rPr lang="en-US" sz="2800" dirty="0" smtClean="0">
                <a:solidFill>
                  <a:srgbClr val="E2231A"/>
                </a:solidFill>
              </a:rPr>
              <a:t>STUDYID, USUBJID, VSTESTCD, VISITNUM, </a:t>
            </a:r>
            <a:r>
              <a:rPr lang="en-US" sz="2800" dirty="0" smtClean="0">
                <a:solidFill>
                  <a:srgbClr val="00B0F0"/>
                </a:solidFill>
              </a:rPr>
              <a:t>VSTPTNUM</a:t>
            </a:r>
            <a:endParaRPr lang="en-US" sz="2800" dirty="0">
              <a:solidFill>
                <a:srgbClr val="00B0F0"/>
              </a:solidFill>
            </a:endParaRPr>
          </a:p>
          <a:p>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18</a:t>
            </a:fld>
            <a:endParaRPr lang="en-US" dirty="0"/>
          </a:p>
        </p:txBody>
      </p:sp>
      <p:graphicFrame>
        <p:nvGraphicFramePr>
          <p:cNvPr id="11" name="Table 10"/>
          <p:cNvGraphicFramePr>
            <a:graphicFrameLocks noGrp="1"/>
          </p:cNvGraphicFramePr>
          <p:nvPr>
            <p:extLst>
              <p:ext uri="{D42A27DB-BD31-4B8C-83A1-F6EECF244321}">
                <p14:modId xmlns:p14="http://schemas.microsoft.com/office/powerpoint/2010/main" val="4014920221"/>
              </p:ext>
            </p:extLst>
          </p:nvPr>
        </p:nvGraphicFramePr>
        <p:xfrm>
          <a:off x="587142" y="4773864"/>
          <a:ext cx="8099660" cy="1107440"/>
        </p:xfrm>
        <a:graphic>
          <a:graphicData uri="http://schemas.openxmlformats.org/drawingml/2006/table">
            <a:tbl>
              <a:tblPr firstRow="1" bandRow="1">
                <a:tableStyleId>{5940675A-B579-460E-94D1-54222C63F5DA}</a:tableStyleId>
              </a:tblPr>
              <a:tblGrid>
                <a:gridCol w="1108697"/>
                <a:gridCol w="1088167"/>
                <a:gridCol w="1143101"/>
                <a:gridCol w="789272"/>
                <a:gridCol w="1289785"/>
                <a:gridCol w="1366788"/>
                <a:gridCol w="1313850"/>
              </a:tblGrid>
              <a:tr h="370840">
                <a:tc>
                  <a:txBody>
                    <a:bodyPr/>
                    <a:lstStyle/>
                    <a:p>
                      <a:r>
                        <a:rPr lang="en-US" b="1" dirty="0" smtClean="0"/>
                        <a:t>STUDYID</a:t>
                      </a:r>
                      <a:endParaRPr lang="en-US" b="1" dirty="0"/>
                    </a:p>
                  </a:txBody>
                  <a:tcPr/>
                </a:tc>
                <a:tc>
                  <a:txBody>
                    <a:bodyPr/>
                    <a:lstStyle/>
                    <a:p>
                      <a:r>
                        <a:rPr lang="en-US" b="1" dirty="0" smtClean="0"/>
                        <a:t>USUBJID</a:t>
                      </a:r>
                      <a:endParaRPr lang="en-US" b="1" dirty="0"/>
                    </a:p>
                  </a:txBody>
                  <a:tcPr/>
                </a:tc>
                <a:tc>
                  <a:txBody>
                    <a:bodyPr/>
                    <a:lstStyle/>
                    <a:p>
                      <a:r>
                        <a:rPr lang="en-US" b="1" dirty="0" smtClean="0"/>
                        <a:t>VSTESTCD</a:t>
                      </a:r>
                      <a:endParaRPr lang="en-US" b="1" dirty="0"/>
                    </a:p>
                  </a:txBody>
                  <a:tcPr/>
                </a:tc>
                <a:tc>
                  <a:txBody>
                    <a:bodyPr/>
                    <a:lstStyle/>
                    <a:p>
                      <a:r>
                        <a:rPr lang="en-US" b="1" dirty="0" smtClean="0"/>
                        <a:t>VISIT</a:t>
                      </a:r>
                      <a:endParaRPr lang="en-US" b="1" dirty="0"/>
                    </a:p>
                  </a:txBody>
                  <a:tcPr/>
                </a:tc>
                <a:tc>
                  <a:txBody>
                    <a:bodyPr/>
                    <a:lstStyle/>
                    <a:p>
                      <a:pPr algn="ctr"/>
                      <a:r>
                        <a:rPr lang="en-US" b="1" dirty="0" smtClean="0"/>
                        <a:t>VISITNUM</a:t>
                      </a:r>
                      <a:endParaRPr lang="en-US" b="1" dirty="0"/>
                    </a:p>
                  </a:txBody>
                  <a:tcPr/>
                </a:tc>
                <a:tc>
                  <a:txBody>
                    <a:bodyPr/>
                    <a:lstStyle/>
                    <a:p>
                      <a:r>
                        <a:rPr lang="en-US" b="1" dirty="0" smtClean="0"/>
                        <a:t>VSTPT</a:t>
                      </a:r>
                      <a:endParaRPr lang="en-US" b="1" dirty="0"/>
                    </a:p>
                  </a:txBody>
                  <a:tcPr/>
                </a:tc>
                <a:tc>
                  <a:txBody>
                    <a:bodyPr/>
                    <a:lstStyle/>
                    <a:p>
                      <a:pPr algn="ctr"/>
                      <a:r>
                        <a:rPr lang="en-US" b="1" dirty="0" smtClean="0"/>
                        <a:t>VSTPTNUM</a:t>
                      </a:r>
                      <a:endParaRPr lang="en-US" b="1" dirty="0"/>
                    </a:p>
                  </a:txBody>
                  <a:tcPr/>
                </a:tc>
              </a:tr>
              <a:tr h="370840">
                <a:tc>
                  <a:txBody>
                    <a:bodyPr/>
                    <a:lstStyle/>
                    <a:p>
                      <a:r>
                        <a:rPr lang="en-US" dirty="0" smtClean="0"/>
                        <a:t>XYZ101</a:t>
                      </a:r>
                      <a:endParaRPr lang="en-US" dirty="0"/>
                    </a:p>
                  </a:txBody>
                  <a:tcPr/>
                </a:tc>
                <a:tc>
                  <a:txBody>
                    <a:bodyPr/>
                    <a:lstStyle/>
                    <a:p>
                      <a:r>
                        <a:rPr lang="en-US" dirty="0" smtClean="0"/>
                        <a:t>1012</a:t>
                      </a:r>
                      <a:endParaRPr lang="en-US" dirty="0"/>
                    </a:p>
                  </a:txBody>
                  <a:tcPr/>
                </a:tc>
                <a:tc>
                  <a:txBody>
                    <a:bodyPr/>
                    <a:lstStyle/>
                    <a:p>
                      <a:r>
                        <a:rPr lang="en-US" dirty="0" smtClean="0"/>
                        <a:t>SYSBP</a:t>
                      </a:r>
                      <a:endParaRPr lang="en-US" dirty="0"/>
                    </a:p>
                  </a:txBody>
                  <a:tcPr/>
                </a:tc>
                <a:tc>
                  <a:txBody>
                    <a:bodyPr/>
                    <a:lstStyle/>
                    <a:p>
                      <a:r>
                        <a:rPr lang="en-US" dirty="0" smtClean="0"/>
                        <a:t>Visit 2</a:t>
                      </a:r>
                      <a:endParaRPr lang="en-US" dirty="0"/>
                    </a:p>
                  </a:txBody>
                  <a:tcPr/>
                </a:tc>
                <a:tc>
                  <a:txBody>
                    <a:bodyPr/>
                    <a:lstStyle/>
                    <a:p>
                      <a:pPr algn="ctr"/>
                      <a:r>
                        <a:rPr lang="en-US" dirty="0" smtClean="0"/>
                        <a:t>2</a:t>
                      </a:r>
                      <a:endParaRPr lang="en-US" dirty="0"/>
                    </a:p>
                  </a:txBody>
                  <a:tcPr/>
                </a:tc>
                <a:tc>
                  <a:txBody>
                    <a:bodyPr/>
                    <a:lstStyle/>
                    <a:p>
                      <a:r>
                        <a:rPr lang="en-US" dirty="0" smtClean="0"/>
                        <a:t>Time Point 1</a:t>
                      </a:r>
                      <a:endParaRPr lang="en-US" dirty="0"/>
                    </a:p>
                  </a:txBody>
                  <a:tcPr/>
                </a:tc>
                <a:tc>
                  <a:txBody>
                    <a:bodyPr/>
                    <a:lstStyle/>
                    <a:p>
                      <a:pPr algn="ctr"/>
                      <a:r>
                        <a:rPr lang="en-US" dirty="0" smtClean="0"/>
                        <a:t>1</a:t>
                      </a:r>
                      <a:endParaRPr lang="en-US" dirty="0"/>
                    </a:p>
                  </a:txBody>
                  <a:tcPr/>
                </a:tc>
              </a:tr>
              <a:tr h="267903">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XYZ101</a:t>
                      </a:r>
                    </a:p>
                  </a:txBody>
                  <a:tcPr/>
                </a:tc>
                <a:tc>
                  <a:txBody>
                    <a:bodyPr/>
                    <a:lstStyle/>
                    <a:p>
                      <a:r>
                        <a:rPr lang="en-US" dirty="0" smtClean="0"/>
                        <a:t>1012</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SYSBP</a:t>
                      </a:r>
                    </a:p>
                  </a:txBody>
                  <a:tcPr/>
                </a:tc>
                <a:tc>
                  <a:txBody>
                    <a:bodyPr/>
                    <a:lstStyle/>
                    <a:p>
                      <a:r>
                        <a:rPr lang="en-US" dirty="0" smtClean="0"/>
                        <a:t>Visit 2</a:t>
                      </a:r>
                      <a:endParaRPr lang="en-US" dirty="0"/>
                    </a:p>
                  </a:txBody>
                  <a:tcPr/>
                </a:tc>
                <a:tc>
                  <a:txBody>
                    <a:bodyPr/>
                    <a:lstStyle/>
                    <a:p>
                      <a:pPr algn="ctr"/>
                      <a:r>
                        <a:rPr lang="en-US" dirty="0" smtClean="0"/>
                        <a:t>2</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Time Point 2</a:t>
                      </a:r>
                    </a:p>
                  </a:txBody>
                  <a:tcPr/>
                </a:tc>
                <a:tc>
                  <a:txBody>
                    <a:bodyPr/>
                    <a:lstStyle/>
                    <a:p>
                      <a:pPr algn="ctr"/>
                      <a:r>
                        <a:rPr lang="en-US" dirty="0" smtClean="0"/>
                        <a:t>2</a:t>
                      </a:r>
                      <a:endParaRPr lang="en-US" dirty="0"/>
                    </a:p>
                  </a:txBody>
                  <a:tcPr/>
                </a:tc>
              </a:tr>
            </a:tbl>
          </a:graphicData>
        </a:graphic>
      </p:graphicFrame>
      <p:sp>
        <p:nvSpPr>
          <p:cNvPr id="16" name="Rectangle 15"/>
          <p:cNvSpPr/>
          <p:nvPr/>
        </p:nvSpPr>
        <p:spPr>
          <a:xfrm>
            <a:off x="6019800" y="4773864"/>
            <a:ext cx="2667002" cy="1107440"/>
          </a:xfrm>
          <a:prstGeom prst="rect">
            <a:avLst/>
          </a:prstGeom>
          <a:noFill/>
          <a:ln w="19050">
            <a:solidFill>
              <a:srgbClr val="00B0F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53666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P spid="1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xxTESTCD </a:t>
            </a:r>
            <a:r>
              <a:rPr lang="en-US" dirty="0"/>
              <a:t>and </a:t>
            </a:r>
            <a:r>
              <a:rPr lang="en-US" dirty="0" smtClean="0"/>
              <a:t>xxTEST</a:t>
            </a:r>
            <a:endParaRPr lang="en-US" dirty="0"/>
          </a:p>
        </p:txBody>
      </p:sp>
      <p:sp>
        <p:nvSpPr>
          <p:cNvPr id="3" name="Content Placeholder 2"/>
          <p:cNvSpPr>
            <a:spLocks noGrp="1"/>
          </p:cNvSpPr>
          <p:nvPr>
            <p:ph idx="1"/>
          </p:nvPr>
        </p:nvSpPr>
        <p:spPr>
          <a:xfrm>
            <a:off x="347471" y="1488533"/>
            <a:ext cx="8491835" cy="1786296"/>
          </a:xfrm>
          <a:ln>
            <a:solidFill>
              <a:srgbClr val="E2231A"/>
            </a:solidFill>
          </a:ln>
        </p:spPr>
        <p:txBody>
          <a:bodyPr/>
          <a:lstStyle/>
          <a:p>
            <a:r>
              <a:rPr lang="en-US" sz="2400" dirty="0"/>
              <a:t>In all Findings domains, there is a one-to-one </a:t>
            </a:r>
            <a:r>
              <a:rPr lang="en-US" sz="2400" dirty="0" smtClean="0"/>
              <a:t>relationship between </a:t>
            </a:r>
            <a:r>
              <a:rPr lang="en-US" sz="2400" dirty="0"/>
              <a:t>the variables </a:t>
            </a:r>
            <a:r>
              <a:rPr lang="en-US" sz="2400" dirty="0" smtClean="0">
                <a:solidFill>
                  <a:srgbClr val="E2231A"/>
                </a:solidFill>
              </a:rPr>
              <a:t>xxTESTCD</a:t>
            </a:r>
            <a:r>
              <a:rPr lang="en-US" sz="2400" dirty="0" smtClean="0"/>
              <a:t> </a:t>
            </a:r>
            <a:r>
              <a:rPr lang="en-US" sz="2400" dirty="0"/>
              <a:t>and </a:t>
            </a:r>
            <a:r>
              <a:rPr lang="en-US" sz="2400" dirty="0" smtClean="0">
                <a:solidFill>
                  <a:srgbClr val="E2231A"/>
                </a:solidFill>
              </a:rPr>
              <a:t>xxTEST</a:t>
            </a:r>
            <a:endParaRPr lang="en-US" sz="2400" dirty="0">
              <a:solidFill>
                <a:srgbClr val="E2231A"/>
              </a:solidFill>
            </a:endParaRPr>
          </a:p>
          <a:p>
            <a:r>
              <a:rPr lang="en-US" sz="2400" dirty="0"/>
              <a:t>In VS, </a:t>
            </a:r>
            <a:r>
              <a:rPr lang="en-US" sz="2400" dirty="0">
                <a:solidFill>
                  <a:srgbClr val="E2231A"/>
                </a:solidFill>
              </a:rPr>
              <a:t>VSTESTCD</a:t>
            </a:r>
            <a:r>
              <a:rPr lang="en-US" sz="2400" dirty="0"/>
              <a:t> is the Vital Signs Test Short Name</a:t>
            </a:r>
          </a:p>
          <a:p>
            <a:r>
              <a:rPr lang="en-US" sz="2400" dirty="0" smtClean="0"/>
              <a:t>In </a:t>
            </a:r>
            <a:r>
              <a:rPr lang="en-US" sz="2400" dirty="0"/>
              <a:t>VS, </a:t>
            </a:r>
            <a:r>
              <a:rPr lang="en-US" sz="2400" dirty="0">
                <a:solidFill>
                  <a:srgbClr val="E2231A"/>
                </a:solidFill>
              </a:rPr>
              <a:t>VSTEST</a:t>
            </a:r>
            <a:r>
              <a:rPr lang="en-US" sz="2400" dirty="0"/>
              <a:t> is the Vital Signs Test Name </a:t>
            </a:r>
          </a:p>
          <a:p>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19</a:t>
            </a:fld>
            <a:endParaRPr lang="en-US" dirty="0"/>
          </a:p>
        </p:txBody>
      </p:sp>
      <p:sp>
        <p:nvSpPr>
          <p:cNvPr id="13" name="TextBox 12"/>
          <p:cNvSpPr txBox="1"/>
          <p:nvPr/>
        </p:nvSpPr>
        <p:spPr>
          <a:xfrm>
            <a:off x="6819253" y="3643198"/>
            <a:ext cx="2092805" cy="1323439"/>
          </a:xfrm>
          <a:prstGeom prst="rect">
            <a:avLst/>
          </a:prstGeom>
          <a:noFill/>
          <a:ln>
            <a:solidFill>
              <a:srgbClr val="E2231A"/>
            </a:solidFill>
          </a:ln>
        </p:spPr>
        <p:txBody>
          <a:bodyPr wrap="square" rtlCol="0">
            <a:spAutoFit/>
          </a:bodyPr>
          <a:lstStyle/>
          <a:p>
            <a:r>
              <a:rPr lang="en-US" sz="2000" dirty="0" smtClean="0">
                <a:solidFill>
                  <a:srgbClr val="E2231A"/>
                </a:solidFill>
              </a:rPr>
              <a:t>VSTEST</a:t>
            </a:r>
            <a:r>
              <a:rPr lang="en-US" sz="2000" dirty="0" smtClean="0">
                <a:solidFill>
                  <a:srgbClr val="86786F"/>
                </a:solidFill>
              </a:rPr>
              <a:t> = “Body Mass Index” where </a:t>
            </a:r>
            <a:r>
              <a:rPr lang="en-US" sz="2000" dirty="0" smtClean="0">
                <a:solidFill>
                  <a:srgbClr val="E2231A"/>
                </a:solidFill>
              </a:rPr>
              <a:t>VSTESTCD</a:t>
            </a:r>
            <a:r>
              <a:rPr lang="en-US" sz="2000" dirty="0" smtClean="0">
                <a:solidFill>
                  <a:srgbClr val="86786F"/>
                </a:solidFill>
              </a:rPr>
              <a:t> = “BMI”</a:t>
            </a:r>
            <a:endParaRPr lang="en-US" sz="2000" dirty="0">
              <a:solidFill>
                <a:srgbClr val="86786F"/>
              </a:solidFill>
            </a:endParaRPr>
          </a:p>
        </p:txBody>
      </p:sp>
      <p:cxnSp>
        <p:nvCxnSpPr>
          <p:cNvPr id="16" name="Straight Arrow Connector 15"/>
          <p:cNvCxnSpPr/>
          <p:nvPr/>
        </p:nvCxnSpPr>
        <p:spPr>
          <a:xfrm>
            <a:off x="5478696" y="4287284"/>
            <a:ext cx="751983" cy="0"/>
          </a:xfrm>
          <a:prstGeom prst="straightConnector1">
            <a:avLst/>
          </a:prstGeom>
          <a:ln>
            <a:solidFill>
              <a:srgbClr val="00B0F0"/>
            </a:solidFill>
            <a:tailEnd type="arrow"/>
          </a:ln>
        </p:spPr>
        <p:style>
          <a:lnRef idx="2">
            <a:schemeClr val="accent1"/>
          </a:lnRef>
          <a:fillRef idx="0">
            <a:schemeClr val="accent1"/>
          </a:fillRef>
          <a:effectRef idx="1">
            <a:schemeClr val="accent1"/>
          </a:effectRef>
          <a:fontRef idx="minor">
            <a:schemeClr val="tx1"/>
          </a:fontRef>
        </p:style>
      </p:cxnSp>
      <p:graphicFrame>
        <p:nvGraphicFramePr>
          <p:cNvPr id="17" name="Table 16"/>
          <p:cNvGraphicFramePr>
            <a:graphicFrameLocks noGrp="1"/>
          </p:cNvGraphicFramePr>
          <p:nvPr>
            <p:extLst>
              <p:ext uri="{D42A27DB-BD31-4B8C-83A1-F6EECF244321}">
                <p14:modId xmlns:p14="http://schemas.microsoft.com/office/powerpoint/2010/main" val="799999261"/>
              </p:ext>
            </p:extLst>
          </p:nvPr>
        </p:nvGraphicFramePr>
        <p:xfrm>
          <a:off x="382228" y="4969507"/>
          <a:ext cx="6170972" cy="1304925"/>
        </p:xfrm>
        <a:graphic>
          <a:graphicData uri="http://schemas.openxmlformats.org/drawingml/2006/table">
            <a:tbl>
              <a:tblPr/>
              <a:tblGrid>
                <a:gridCol w="1368203"/>
                <a:gridCol w="2178817"/>
                <a:gridCol w="2623952"/>
              </a:tblGrid>
              <a:tr h="190500">
                <a:tc>
                  <a:txBody>
                    <a:bodyPr/>
                    <a:lstStyle/>
                    <a:p>
                      <a:pPr algn="ctr" fontAlgn="ctr"/>
                      <a:r>
                        <a:rPr lang="en-US" sz="900" b="1" i="0" u="none" strike="noStrike" dirty="0">
                          <a:solidFill>
                            <a:srgbClr val="000000"/>
                          </a:solidFill>
                          <a:effectLst/>
                          <a:latin typeface="Arial, Albany AMT, sans-serif"/>
                        </a:rPr>
                        <a:t>CTLIST</a:t>
                      </a:r>
                    </a:p>
                  </a:txBody>
                  <a:tcPr marL="9525" marR="9525" marT="9525" marB="0" anchor="ctr">
                    <a:lnL>
                      <a:noFill/>
                    </a:lnL>
                    <a:lnR w="6350" cap="flat" cmpd="sng" algn="ctr">
                      <a:solidFill>
                        <a:srgbClr val="AAC1D9"/>
                      </a:solidFill>
                      <a:prstDash val="solid"/>
                      <a:round/>
                      <a:headEnd type="none" w="med" len="med"/>
                      <a:tailEnd type="none" w="med" len="med"/>
                    </a:lnR>
                    <a:lnT>
                      <a:noFill/>
                    </a:lnT>
                    <a:lnB w="6350" cap="flat" cmpd="sng" algn="ctr">
                      <a:solidFill>
                        <a:srgbClr val="AAC1D9"/>
                      </a:solidFill>
                      <a:prstDash val="solid"/>
                      <a:round/>
                      <a:headEnd type="none" w="med" len="med"/>
                      <a:tailEnd type="none" w="med" len="med"/>
                    </a:lnB>
                    <a:solidFill>
                      <a:srgbClr val="FAF3D4"/>
                    </a:solidFill>
                  </a:tcPr>
                </a:tc>
                <a:tc>
                  <a:txBody>
                    <a:bodyPr/>
                    <a:lstStyle/>
                    <a:p>
                      <a:pPr algn="ctr" fontAlgn="ctr"/>
                      <a:r>
                        <a:rPr lang="en-US" sz="900" b="1" i="0" u="none" strike="noStrike" dirty="0">
                          <a:solidFill>
                            <a:srgbClr val="000000"/>
                          </a:solidFill>
                          <a:effectLst/>
                          <a:latin typeface="Arial, Albany AMT, sans-serif"/>
                        </a:rPr>
                        <a:t>SUBMISSION_VALUE</a:t>
                      </a:r>
                    </a:p>
                  </a:txBody>
                  <a:tcPr marL="9525" marR="9525" marT="9525" marB="0" anchor="ctr">
                    <a:lnL w="6350" cap="flat" cmpd="sng" algn="ctr">
                      <a:solidFill>
                        <a:srgbClr val="AAC1D9"/>
                      </a:solidFill>
                      <a:prstDash val="solid"/>
                      <a:round/>
                      <a:headEnd type="none" w="med" len="med"/>
                      <a:tailEnd type="none" w="med" len="med"/>
                    </a:lnL>
                    <a:lnR w="6350" cap="flat" cmpd="sng" algn="ctr">
                      <a:solidFill>
                        <a:srgbClr val="AAC1D9"/>
                      </a:solidFill>
                      <a:prstDash val="solid"/>
                      <a:round/>
                      <a:headEnd type="none" w="med" len="med"/>
                      <a:tailEnd type="none" w="med" len="med"/>
                    </a:lnR>
                    <a:lnT>
                      <a:noFill/>
                    </a:lnT>
                    <a:lnB w="6350" cap="flat" cmpd="sng" algn="ctr">
                      <a:solidFill>
                        <a:srgbClr val="AAC1D9"/>
                      </a:solidFill>
                      <a:prstDash val="solid"/>
                      <a:round/>
                      <a:headEnd type="none" w="med" len="med"/>
                      <a:tailEnd type="none" w="med" len="med"/>
                    </a:lnB>
                    <a:solidFill>
                      <a:srgbClr val="FAF3D4"/>
                    </a:solidFill>
                  </a:tcPr>
                </a:tc>
                <a:tc>
                  <a:txBody>
                    <a:bodyPr/>
                    <a:lstStyle/>
                    <a:p>
                      <a:pPr algn="ctr" fontAlgn="ctr"/>
                      <a:r>
                        <a:rPr lang="en-US" sz="900" b="1" i="0" u="none" strike="noStrike" dirty="0">
                          <a:solidFill>
                            <a:srgbClr val="000000"/>
                          </a:solidFill>
                          <a:effectLst/>
                          <a:latin typeface="Arial, Albany AMT, sans-serif"/>
                        </a:rPr>
                        <a:t>DECODE</a:t>
                      </a:r>
                    </a:p>
                  </a:txBody>
                  <a:tcPr marL="9525" marR="9525" marT="9525" marB="0" anchor="ctr">
                    <a:lnL w="6350" cap="flat" cmpd="sng" algn="ctr">
                      <a:solidFill>
                        <a:srgbClr val="AAC1D9"/>
                      </a:solidFill>
                      <a:prstDash val="solid"/>
                      <a:round/>
                      <a:headEnd type="none" w="med" len="med"/>
                      <a:tailEnd type="none" w="med" len="med"/>
                    </a:lnL>
                    <a:lnR w="6350" cap="flat" cmpd="sng" algn="ctr">
                      <a:solidFill>
                        <a:srgbClr val="AAC1D9"/>
                      </a:solidFill>
                      <a:prstDash val="solid"/>
                      <a:round/>
                      <a:headEnd type="none" w="med" len="med"/>
                      <a:tailEnd type="none" w="med" len="med"/>
                    </a:lnR>
                    <a:lnT>
                      <a:noFill/>
                    </a:lnT>
                    <a:lnB w="6350" cap="flat" cmpd="sng" algn="ctr">
                      <a:solidFill>
                        <a:srgbClr val="AAC1D9"/>
                      </a:solidFill>
                      <a:prstDash val="solid"/>
                      <a:round/>
                      <a:headEnd type="none" w="med" len="med"/>
                      <a:tailEnd type="none" w="med" len="med"/>
                    </a:lnB>
                    <a:solidFill>
                      <a:srgbClr val="FAF3D4"/>
                    </a:solidFill>
                  </a:tcPr>
                </a:tc>
              </a:tr>
              <a:tr h="190500">
                <a:tc>
                  <a:txBody>
                    <a:bodyPr/>
                    <a:lstStyle/>
                    <a:p>
                      <a:pPr algn="l" fontAlgn="b"/>
                      <a:r>
                        <a:rPr lang="en-US" sz="1400" b="0" i="0" u="none" strike="noStrike" dirty="0">
                          <a:solidFill>
                            <a:srgbClr val="000000"/>
                          </a:solidFill>
                          <a:effectLst/>
                          <a:latin typeface="Arial, Albany AMT, Helvetica"/>
                        </a:rPr>
                        <a:t>CL2.VSTEST</a:t>
                      </a:r>
                    </a:p>
                  </a:txBody>
                  <a:tcPr marL="9525" marR="9525" marT="9525" marB="0" anchor="b">
                    <a:lnL>
                      <a:noFill/>
                    </a:lnL>
                    <a:lnR w="6350" cap="flat" cmpd="sng" algn="ctr">
                      <a:solidFill>
                        <a:srgbClr val="AAC1D9"/>
                      </a:solidFill>
                      <a:prstDash val="solid"/>
                      <a:round/>
                      <a:headEnd type="none" w="med" len="med"/>
                      <a:tailEnd type="none" w="med" len="med"/>
                    </a:lnR>
                    <a:lnT w="6350" cap="flat" cmpd="sng" algn="ctr">
                      <a:solidFill>
                        <a:srgbClr val="AAC1D9"/>
                      </a:solidFill>
                      <a:prstDash val="solid"/>
                      <a:round/>
                      <a:headEnd type="none" w="med" len="med"/>
                      <a:tailEnd type="none" w="med" len="med"/>
                    </a:lnT>
                    <a:lnB w="6350" cap="flat" cmpd="sng" algn="ctr">
                      <a:solidFill>
                        <a:srgbClr val="AAC1D9"/>
                      </a:solidFill>
                      <a:prstDash val="solid"/>
                      <a:round/>
                      <a:headEnd type="none" w="med" len="med"/>
                      <a:tailEnd type="none" w="med" len="med"/>
                    </a:lnB>
                    <a:solidFill>
                      <a:srgbClr val="FFFFFF"/>
                    </a:solidFill>
                  </a:tcPr>
                </a:tc>
                <a:tc>
                  <a:txBody>
                    <a:bodyPr/>
                    <a:lstStyle/>
                    <a:p>
                      <a:pPr algn="l" fontAlgn="b"/>
                      <a:r>
                        <a:rPr lang="en-US" sz="1400" b="0" i="0" u="none" strike="noStrike" dirty="0">
                          <a:solidFill>
                            <a:srgbClr val="000000"/>
                          </a:solidFill>
                          <a:effectLst/>
                          <a:latin typeface="Arial, Albany AMT, Helvetica"/>
                        </a:rPr>
                        <a:t>Adipose Tissue</a:t>
                      </a:r>
                    </a:p>
                  </a:txBody>
                  <a:tcPr marL="9525" marR="9525" marT="9525" marB="0" anchor="b">
                    <a:lnL w="6350" cap="flat" cmpd="sng" algn="ctr">
                      <a:solidFill>
                        <a:srgbClr val="AAC1D9"/>
                      </a:solidFill>
                      <a:prstDash val="solid"/>
                      <a:round/>
                      <a:headEnd type="none" w="med" len="med"/>
                      <a:tailEnd type="none" w="med" len="med"/>
                    </a:lnL>
                    <a:lnR w="6350" cap="flat" cmpd="sng" algn="ctr">
                      <a:solidFill>
                        <a:srgbClr val="AAC1D9"/>
                      </a:solidFill>
                      <a:prstDash val="solid"/>
                      <a:round/>
                      <a:headEnd type="none" w="med" len="med"/>
                      <a:tailEnd type="none" w="med" len="med"/>
                    </a:lnR>
                    <a:lnT w="6350" cap="flat" cmpd="sng" algn="ctr">
                      <a:solidFill>
                        <a:srgbClr val="AAC1D9"/>
                      </a:solidFill>
                      <a:prstDash val="solid"/>
                      <a:round/>
                      <a:headEnd type="none" w="med" len="med"/>
                      <a:tailEnd type="none" w="med" len="med"/>
                    </a:lnT>
                    <a:lnB w="6350" cap="flat" cmpd="sng" algn="ctr">
                      <a:solidFill>
                        <a:srgbClr val="AAC1D9"/>
                      </a:solidFill>
                      <a:prstDash val="solid"/>
                      <a:round/>
                      <a:headEnd type="none" w="med" len="med"/>
                      <a:tailEnd type="none" w="med" len="med"/>
                    </a:lnB>
                    <a:solidFill>
                      <a:srgbClr val="FFFFFF"/>
                    </a:solidFill>
                  </a:tcPr>
                </a:tc>
                <a:tc>
                  <a:txBody>
                    <a:bodyPr/>
                    <a:lstStyle/>
                    <a:p>
                      <a:pPr algn="l" fontAlgn="b"/>
                      <a:r>
                        <a:rPr lang="en-US" sz="800" b="0" i="0" u="none" strike="noStrike" dirty="0">
                          <a:solidFill>
                            <a:srgbClr val="000000"/>
                          </a:solidFill>
                          <a:effectLst/>
                          <a:latin typeface="Arial, Albany AMT, Helvetica"/>
                        </a:rPr>
                        <a:t> </a:t>
                      </a:r>
                    </a:p>
                  </a:txBody>
                  <a:tcPr marL="9525" marR="9525" marT="9525" marB="0" anchor="b">
                    <a:lnL w="6350" cap="flat" cmpd="sng" algn="ctr">
                      <a:solidFill>
                        <a:srgbClr val="AAC1D9"/>
                      </a:solidFill>
                      <a:prstDash val="solid"/>
                      <a:round/>
                      <a:headEnd type="none" w="med" len="med"/>
                      <a:tailEnd type="none" w="med" len="med"/>
                    </a:lnL>
                    <a:lnR w="6350" cap="flat" cmpd="sng" algn="ctr">
                      <a:solidFill>
                        <a:srgbClr val="AAC1D9"/>
                      </a:solidFill>
                      <a:prstDash val="solid"/>
                      <a:round/>
                      <a:headEnd type="none" w="med" len="med"/>
                      <a:tailEnd type="none" w="med" len="med"/>
                    </a:lnR>
                    <a:lnT w="6350" cap="flat" cmpd="sng" algn="ctr">
                      <a:solidFill>
                        <a:srgbClr val="AAC1D9"/>
                      </a:solidFill>
                      <a:prstDash val="solid"/>
                      <a:round/>
                      <a:headEnd type="none" w="med" len="med"/>
                      <a:tailEnd type="none" w="med" len="med"/>
                    </a:lnT>
                    <a:lnB w="6350" cap="flat" cmpd="sng" algn="ctr">
                      <a:solidFill>
                        <a:srgbClr val="AAC1D9"/>
                      </a:solidFill>
                      <a:prstDash val="solid"/>
                      <a:round/>
                      <a:headEnd type="none" w="med" len="med"/>
                      <a:tailEnd type="none" w="med" len="med"/>
                    </a:lnB>
                    <a:solidFill>
                      <a:srgbClr val="FFFFFF"/>
                    </a:solidFill>
                  </a:tcPr>
                </a:tc>
              </a:tr>
              <a:tr h="190500">
                <a:tc>
                  <a:txBody>
                    <a:bodyPr/>
                    <a:lstStyle/>
                    <a:p>
                      <a:pPr algn="l" fontAlgn="b"/>
                      <a:r>
                        <a:rPr lang="en-US" sz="1400" b="0" i="0" u="none" strike="noStrike" dirty="0">
                          <a:solidFill>
                            <a:srgbClr val="000000"/>
                          </a:solidFill>
                          <a:effectLst/>
                          <a:latin typeface="Arial, Albany AMT, Helvetica"/>
                        </a:rPr>
                        <a:t>CL2.VSTEST</a:t>
                      </a:r>
                    </a:p>
                  </a:txBody>
                  <a:tcPr marL="9525" marR="9525" marT="9525" marB="0" anchor="b">
                    <a:lnL>
                      <a:noFill/>
                    </a:lnL>
                    <a:lnR w="6350" cap="flat" cmpd="sng" algn="ctr">
                      <a:solidFill>
                        <a:srgbClr val="AAC1D9"/>
                      </a:solidFill>
                      <a:prstDash val="solid"/>
                      <a:round/>
                      <a:headEnd type="none" w="med" len="med"/>
                      <a:tailEnd type="none" w="med" len="med"/>
                    </a:lnR>
                    <a:lnT w="6350" cap="flat" cmpd="sng" algn="ctr">
                      <a:solidFill>
                        <a:srgbClr val="AAC1D9"/>
                      </a:solidFill>
                      <a:prstDash val="solid"/>
                      <a:round/>
                      <a:headEnd type="none" w="med" len="med"/>
                      <a:tailEnd type="none" w="med" len="med"/>
                    </a:lnT>
                    <a:lnB w="6350" cap="flat" cmpd="sng" algn="ctr">
                      <a:solidFill>
                        <a:srgbClr val="AAC1D9"/>
                      </a:solidFill>
                      <a:prstDash val="solid"/>
                      <a:round/>
                      <a:headEnd type="none" w="med" len="med"/>
                      <a:tailEnd type="none" w="med" len="med"/>
                    </a:lnB>
                    <a:solidFill>
                      <a:srgbClr val="FFFFFF"/>
                    </a:solidFill>
                  </a:tcPr>
                </a:tc>
                <a:tc>
                  <a:txBody>
                    <a:bodyPr/>
                    <a:lstStyle/>
                    <a:p>
                      <a:pPr algn="l" fontAlgn="b"/>
                      <a:r>
                        <a:rPr lang="en-US" sz="1400" b="0" i="0" u="none" strike="noStrike" dirty="0">
                          <a:solidFill>
                            <a:srgbClr val="000000"/>
                          </a:solidFill>
                          <a:effectLst/>
                          <a:latin typeface="Arial, Albany AMT, Helvetica"/>
                        </a:rPr>
                        <a:t>Body Frame Size</a:t>
                      </a:r>
                    </a:p>
                  </a:txBody>
                  <a:tcPr marL="9525" marR="9525" marT="9525" marB="0" anchor="b">
                    <a:lnL w="6350" cap="flat" cmpd="sng" algn="ctr">
                      <a:solidFill>
                        <a:srgbClr val="AAC1D9"/>
                      </a:solidFill>
                      <a:prstDash val="solid"/>
                      <a:round/>
                      <a:headEnd type="none" w="med" len="med"/>
                      <a:tailEnd type="none" w="med" len="med"/>
                    </a:lnL>
                    <a:lnR w="6350" cap="flat" cmpd="sng" algn="ctr">
                      <a:solidFill>
                        <a:srgbClr val="AAC1D9"/>
                      </a:solidFill>
                      <a:prstDash val="solid"/>
                      <a:round/>
                      <a:headEnd type="none" w="med" len="med"/>
                      <a:tailEnd type="none" w="med" len="med"/>
                    </a:lnR>
                    <a:lnT w="6350" cap="flat" cmpd="sng" algn="ctr">
                      <a:solidFill>
                        <a:srgbClr val="AAC1D9"/>
                      </a:solidFill>
                      <a:prstDash val="solid"/>
                      <a:round/>
                      <a:headEnd type="none" w="med" len="med"/>
                      <a:tailEnd type="none" w="med" len="med"/>
                    </a:lnT>
                    <a:lnB w="6350" cap="flat" cmpd="sng" algn="ctr">
                      <a:solidFill>
                        <a:srgbClr val="AAC1D9"/>
                      </a:solidFill>
                      <a:prstDash val="solid"/>
                      <a:round/>
                      <a:headEnd type="none" w="med" len="med"/>
                      <a:tailEnd type="none" w="med" len="med"/>
                    </a:lnB>
                    <a:solidFill>
                      <a:srgbClr val="FFFFFF"/>
                    </a:solidFill>
                  </a:tcPr>
                </a:tc>
                <a:tc>
                  <a:txBody>
                    <a:bodyPr/>
                    <a:lstStyle/>
                    <a:p>
                      <a:pPr algn="l" fontAlgn="b"/>
                      <a:r>
                        <a:rPr lang="en-US" sz="800" b="0" i="0" u="none" strike="noStrike" dirty="0">
                          <a:solidFill>
                            <a:srgbClr val="000000"/>
                          </a:solidFill>
                          <a:effectLst/>
                          <a:latin typeface="Arial, Albany AMT, Helvetica"/>
                        </a:rPr>
                        <a:t> </a:t>
                      </a:r>
                    </a:p>
                  </a:txBody>
                  <a:tcPr marL="9525" marR="9525" marT="9525" marB="0" anchor="b">
                    <a:lnL w="6350" cap="flat" cmpd="sng" algn="ctr">
                      <a:solidFill>
                        <a:srgbClr val="AAC1D9"/>
                      </a:solidFill>
                      <a:prstDash val="solid"/>
                      <a:round/>
                      <a:headEnd type="none" w="med" len="med"/>
                      <a:tailEnd type="none" w="med" len="med"/>
                    </a:lnL>
                    <a:lnR w="6350" cap="flat" cmpd="sng" algn="ctr">
                      <a:solidFill>
                        <a:srgbClr val="AAC1D9"/>
                      </a:solidFill>
                      <a:prstDash val="solid"/>
                      <a:round/>
                      <a:headEnd type="none" w="med" len="med"/>
                      <a:tailEnd type="none" w="med" len="med"/>
                    </a:lnR>
                    <a:lnT w="6350" cap="flat" cmpd="sng" algn="ctr">
                      <a:solidFill>
                        <a:srgbClr val="AAC1D9"/>
                      </a:solidFill>
                      <a:prstDash val="solid"/>
                      <a:round/>
                      <a:headEnd type="none" w="med" len="med"/>
                      <a:tailEnd type="none" w="med" len="med"/>
                    </a:lnT>
                    <a:lnB w="6350" cap="flat" cmpd="sng" algn="ctr">
                      <a:solidFill>
                        <a:srgbClr val="AAC1D9"/>
                      </a:solidFill>
                      <a:prstDash val="solid"/>
                      <a:round/>
                      <a:headEnd type="none" w="med" len="med"/>
                      <a:tailEnd type="none" w="med" len="med"/>
                    </a:lnB>
                    <a:solidFill>
                      <a:srgbClr val="FFFFFF"/>
                    </a:solidFill>
                  </a:tcPr>
                </a:tc>
              </a:tr>
              <a:tr h="190500">
                <a:tc>
                  <a:txBody>
                    <a:bodyPr/>
                    <a:lstStyle/>
                    <a:p>
                      <a:pPr algn="l" fontAlgn="b"/>
                      <a:r>
                        <a:rPr lang="en-US" sz="1400" b="0" i="0" u="none" strike="noStrike" dirty="0">
                          <a:solidFill>
                            <a:srgbClr val="000000"/>
                          </a:solidFill>
                          <a:effectLst/>
                          <a:latin typeface="Arial, Albany AMT, Helvetica"/>
                        </a:rPr>
                        <a:t>CL2.VSTEST</a:t>
                      </a:r>
                    </a:p>
                  </a:txBody>
                  <a:tcPr marL="9525" marR="9525" marT="9525" marB="0" anchor="b">
                    <a:lnL>
                      <a:noFill/>
                    </a:lnL>
                    <a:lnR w="6350" cap="flat" cmpd="sng" algn="ctr">
                      <a:solidFill>
                        <a:srgbClr val="AAC1D9"/>
                      </a:solidFill>
                      <a:prstDash val="solid"/>
                      <a:round/>
                      <a:headEnd type="none" w="med" len="med"/>
                      <a:tailEnd type="none" w="med" len="med"/>
                    </a:lnR>
                    <a:lnT w="6350" cap="flat" cmpd="sng" algn="ctr">
                      <a:solidFill>
                        <a:srgbClr val="AAC1D9"/>
                      </a:solidFill>
                      <a:prstDash val="solid"/>
                      <a:round/>
                      <a:headEnd type="none" w="med" len="med"/>
                      <a:tailEnd type="none" w="med" len="med"/>
                    </a:lnT>
                    <a:lnB w="6350" cap="flat" cmpd="sng" algn="ctr">
                      <a:solidFill>
                        <a:srgbClr val="AAC1D9"/>
                      </a:solidFill>
                      <a:prstDash val="solid"/>
                      <a:round/>
                      <a:headEnd type="none" w="med" len="med"/>
                      <a:tailEnd type="none" w="med" len="med"/>
                    </a:lnB>
                    <a:solidFill>
                      <a:srgbClr val="FFFFFF"/>
                    </a:solidFill>
                  </a:tcPr>
                </a:tc>
                <a:tc>
                  <a:txBody>
                    <a:bodyPr/>
                    <a:lstStyle/>
                    <a:p>
                      <a:pPr algn="l" fontAlgn="b"/>
                      <a:r>
                        <a:rPr lang="en-US" sz="1400" b="0" i="0" u="none" strike="noStrike" dirty="0">
                          <a:solidFill>
                            <a:srgbClr val="000000"/>
                          </a:solidFill>
                          <a:effectLst/>
                          <a:latin typeface="Arial, Albany AMT, Helvetica"/>
                        </a:rPr>
                        <a:t>Body Mass Index</a:t>
                      </a:r>
                    </a:p>
                  </a:txBody>
                  <a:tcPr marL="9525" marR="9525" marT="9525" marB="0" anchor="b">
                    <a:lnL w="6350" cap="flat" cmpd="sng" algn="ctr">
                      <a:solidFill>
                        <a:srgbClr val="AAC1D9"/>
                      </a:solidFill>
                      <a:prstDash val="solid"/>
                      <a:round/>
                      <a:headEnd type="none" w="med" len="med"/>
                      <a:tailEnd type="none" w="med" len="med"/>
                    </a:lnL>
                    <a:lnR w="6350" cap="flat" cmpd="sng" algn="ctr">
                      <a:solidFill>
                        <a:srgbClr val="AAC1D9"/>
                      </a:solidFill>
                      <a:prstDash val="solid"/>
                      <a:round/>
                      <a:headEnd type="none" w="med" len="med"/>
                      <a:tailEnd type="none" w="med" len="med"/>
                    </a:lnR>
                    <a:lnT w="6350" cap="flat" cmpd="sng" algn="ctr">
                      <a:solidFill>
                        <a:srgbClr val="AAC1D9"/>
                      </a:solidFill>
                      <a:prstDash val="solid"/>
                      <a:round/>
                      <a:headEnd type="none" w="med" len="med"/>
                      <a:tailEnd type="none" w="med" len="med"/>
                    </a:lnT>
                    <a:lnB w="6350" cap="flat" cmpd="sng" algn="ctr">
                      <a:solidFill>
                        <a:srgbClr val="AAC1D9"/>
                      </a:solidFill>
                      <a:prstDash val="solid"/>
                      <a:round/>
                      <a:headEnd type="none" w="med" len="med"/>
                      <a:tailEnd type="none" w="med" len="med"/>
                    </a:lnB>
                    <a:solidFill>
                      <a:srgbClr val="FFFFFF"/>
                    </a:solidFill>
                  </a:tcPr>
                </a:tc>
                <a:tc>
                  <a:txBody>
                    <a:bodyPr/>
                    <a:lstStyle/>
                    <a:p>
                      <a:pPr algn="l" fontAlgn="b"/>
                      <a:r>
                        <a:rPr lang="en-US" sz="800" b="0" i="0" u="none" strike="noStrike" dirty="0">
                          <a:solidFill>
                            <a:srgbClr val="000000"/>
                          </a:solidFill>
                          <a:effectLst/>
                          <a:latin typeface="Arial, Albany AMT, Helvetica"/>
                        </a:rPr>
                        <a:t> </a:t>
                      </a:r>
                    </a:p>
                  </a:txBody>
                  <a:tcPr marL="9525" marR="9525" marT="9525" marB="0" anchor="b">
                    <a:lnL w="6350" cap="flat" cmpd="sng" algn="ctr">
                      <a:solidFill>
                        <a:srgbClr val="AAC1D9"/>
                      </a:solidFill>
                      <a:prstDash val="solid"/>
                      <a:round/>
                      <a:headEnd type="none" w="med" len="med"/>
                      <a:tailEnd type="none" w="med" len="med"/>
                    </a:lnL>
                    <a:lnR w="6350" cap="flat" cmpd="sng" algn="ctr">
                      <a:solidFill>
                        <a:srgbClr val="AAC1D9"/>
                      </a:solidFill>
                      <a:prstDash val="solid"/>
                      <a:round/>
                      <a:headEnd type="none" w="med" len="med"/>
                      <a:tailEnd type="none" w="med" len="med"/>
                    </a:lnR>
                    <a:lnT w="6350" cap="flat" cmpd="sng" algn="ctr">
                      <a:solidFill>
                        <a:srgbClr val="AAC1D9"/>
                      </a:solidFill>
                      <a:prstDash val="solid"/>
                      <a:round/>
                      <a:headEnd type="none" w="med" len="med"/>
                      <a:tailEnd type="none" w="med" len="med"/>
                    </a:lnT>
                    <a:lnB w="6350" cap="flat" cmpd="sng" algn="ctr">
                      <a:solidFill>
                        <a:srgbClr val="AAC1D9"/>
                      </a:solidFill>
                      <a:prstDash val="solid"/>
                      <a:round/>
                      <a:headEnd type="none" w="med" len="med"/>
                      <a:tailEnd type="none" w="med" len="med"/>
                    </a:lnB>
                    <a:solidFill>
                      <a:srgbClr val="FFFFFF"/>
                    </a:solidFill>
                  </a:tcPr>
                </a:tc>
              </a:tr>
              <a:tr h="190500">
                <a:tc>
                  <a:txBody>
                    <a:bodyPr/>
                    <a:lstStyle/>
                    <a:p>
                      <a:pPr algn="l" fontAlgn="b"/>
                      <a:r>
                        <a:rPr lang="en-US" sz="1400" b="0" i="0" u="none" strike="noStrike" dirty="0">
                          <a:solidFill>
                            <a:srgbClr val="000000"/>
                          </a:solidFill>
                          <a:effectLst/>
                          <a:latin typeface="Arial, Albany AMT, Helvetica"/>
                        </a:rPr>
                        <a:t>CL2.VSTEST</a:t>
                      </a:r>
                    </a:p>
                  </a:txBody>
                  <a:tcPr marL="9525" marR="9525" marT="9525" marB="0" anchor="b">
                    <a:lnL>
                      <a:noFill/>
                    </a:lnL>
                    <a:lnR w="6350" cap="flat" cmpd="sng" algn="ctr">
                      <a:solidFill>
                        <a:srgbClr val="AAC1D9"/>
                      </a:solidFill>
                      <a:prstDash val="solid"/>
                      <a:round/>
                      <a:headEnd type="none" w="med" len="med"/>
                      <a:tailEnd type="none" w="med" len="med"/>
                    </a:lnR>
                    <a:lnT w="6350" cap="flat" cmpd="sng" algn="ctr">
                      <a:solidFill>
                        <a:srgbClr val="AAC1D9"/>
                      </a:solidFill>
                      <a:prstDash val="solid"/>
                      <a:round/>
                      <a:headEnd type="none" w="med" len="med"/>
                      <a:tailEnd type="none" w="med" len="med"/>
                    </a:lnT>
                    <a:lnB w="6350" cap="flat" cmpd="sng" algn="ctr">
                      <a:solidFill>
                        <a:srgbClr val="AAC1D9"/>
                      </a:solidFill>
                      <a:prstDash val="solid"/>
                      <a:round/>
                      <a:headEnd type="none" w="med" len="med"/>
                      <a:tailEnd type="none" w="med" len="med"/>
                    </a:lnB>
                    <a:solidFill>
                      <a:srgbClr val="FFFFFF"/>
                    </a:solidFill>
                  </a:tcPr>
                </a:tc>
                <a:tc>
                  <a:txBody>
                    <a:bodyPr/>
                    <a:lstStyle/>
                    <a:p>
                      <a:pPr algn="l" fontAlgn="b"/>
                      <a:r>
                        <a:rPr lang="en-US" sz="1400" b="0" i="0" u="none" strike="noStrike" dirty="0">
                          <a:solidFill>
                            <a:srgbClr val="000000"/>
                          </a:solidFill>
                          <a:effectLst/>
                          <a:latin typeface="Arial, Albany AMT, Helvetica"/>
                        </a:rPr>
                        <a:t>Body Surface Area</a:t>
                      </a:r>
                    </a:p>
                  </a:txBody>
                  <a:tcPr marL="9525" marR="9525" marT="9525" marB="0" anchor="b">
                    <a:lnL w="6350" cap="flat" cmpd="sng" algn="ctr">
                      <a:solidFill>
                        <a:srgbClr val="AAC1D9"/>
                      </a:solidFill>
                      <a:prstDash val="solid"/>
                      <a:round/>
                      <a:headEnd type="none" w="med" len="med"/>
                      <a:tailEnd type="none" w="med" len="med"/>
                    </a:lnL>
                    <a:lnR w="6350" cap="flat" cmpd="sng" algn="ctr">
                      <a:solidFill>
                        <a:srgbClr val="AAC1D9"/>
                      </a:solidFill>
                      <a:prstDash val="solid"/>
                      <a:round/>
                      <a:headEnd type="none" w="med" len="med"/>
                      <a:tailEnd type="none" w="med" len="med"/>
                    </a:lnR>
                    <a:lnT w="6350" cap="flat" cmpd="sng" algn="ctr">
                      <a:solidFill>
                        <a:srgbClr val="AAC1D9"/>
                      </a:solidFill>
                      <a:prstDash val="solid"/>
                      <a:round/>
                      <a:headEnd type="none" w="med" len="med"/>
                      <a:tailEnd type="none" w="med" len="med"/>
                    </a:lnT>
                    <a:lnB w="6350" cap="flat" cmpd="sng" algn="ctr">
                      <a:solidFill>
                        <a:srgbClr val="AAC1D9"/>
                      </a:solidFill>
                      <a:prstDash val="solid"/>
                      <a:round/>
                      <a:headEnd type="none" w="med" len="med"/>
                      <a:tailEnd type="none" w="med" len="med"/>
                    </a:lnB>
                    <a:solidFill>
                      <a:srgbClr val="FFFFFF"/>
                    </a:solidFill>
                  </a:tcPr>
                </a:tc>
                <a:tc>
                  <a:txBody>
                    <a:bodyPr/>
                    <a:lstStyle/>
                    <a:p>
                      <a:pPr algn="l" fontAlgn="b"/>
                      <a:r>
                        <a:rPr lang="en-US" sz="800" b="0" i="0" u="none" strike="noStrike" dirty="0">
                          <a:solidFill>
                            <a:srgbClr val="000000"/>
                          </a:solidFill>
                          <a:effectLst/>
                          <a:latin typeface="Arial, Albany AMT, Helvetica"/>
                        </a:rPr>
                        <a:t> </a:t>
                      </a:r>
                    </a:p>
                  </a:txBody>
                  <a:tcPr marL="9525" marR="9525" marT="9525" marB="0" anchor="b">
                    <a:lnL w="6350" cap="flat" cmpd="sng" algn="ctr">
                      <a:solidFill>
                        <a:srgbClr val="AAC1D9"/>
                      </a:solidFill>
                      <a:prstDash val="solid"/>
                      <a:round/>
                      <a:headEnd type="none" w="med" len="med"/>
                      <a:tailEnd type="none" w="med" len="med"/>
                    </a:lnL>
                    <a:lnR w="6350" cap="flat" cmpd="sng" algn="ctr">
                      <a:solidFill>
                        <a:srgbClr val="AAC1D9"/>
                      </a:solidFill>
                      <a:prstDash val="solid"/>
                      <a:round/>
                      <a:headEnd type="none" w="med" len="med"/>
                      <a:tailEnd type="none" w="med" len="med"/>
                    </a:lnR>
                    <a:lnT w="6350" cap="flat" cmpd="sng" algn="ctr">
                      <a:solidFill>
                        <a:srgbClr val="AAC1D9"/>
                      </a:solidFill>
                      <a:prstDash val="solid"/>
                      <a:round/>
                      <a:headEnd type="none" w="med" len="med"/>
                      <a:tailEnd type="none" w="med" len="med"/>
                    </a:lnT>
                    <a:lnB w="6350" cap="flat" cmpd="sng" algn="ctr">
                      <a:solidFill>
                        <a:srgbClr val="AAC1D9"/>
                      </a:solidFill>
                      <a:prstDash val="solid"/>
                      <a:round/>
                      <a:headEnd type="none" w="med" len="med"/>
                      <a:tailEnd type="none" w="med" len="med"/>
                    </a:lnB>
                    <a:solidFill>
                      <a:srgbClr val="FFFFFF"/>
                    </a:solidFill>
                  </a:tcPr>
                </a:tc>
              </a:tr>
              <a:tr h="190500">
                <a:tc>
                  <a:txBody>
                    <a:bodyPr/>
                    <a:lstStyle/>
                    <a:p>
                      <a:pPr algn="l" fontAlgn="b"/>
                      <a:r>
                        <a:rPr lang="en-US" sz="1400" b="0" i="0" u="none" strike="noStrike" dirty="0">
                          <a:solidFill>
                            <a:srgbClr val="000000"/>
                          </a:solidFill>
                          <a:effectLst/>
                          <a:latin typeface="Arial, Albany AMT, Helvetica"/>
                        </a:rPr>
                        <a:t>CL2.VSTEST</a:t>
                      </a:r>
                    </a:p>
                  </a:txBody>
                  <a:tcPr marL="9525" marR="9525" marT="9525" marB="0" anchor="b">
                    <a:lnL>
                      <a:noFill/>
                    </a:lnL>
                    <a:lnR w="6350" cap="flat" cmpd="sng" algn="ctr">
                      <a:solidFill>
                        <a:srgbClr val="AAC1D9"/>
                      </a:solidFill>
                      <a:prstDash val="solid"/>
                      <a:round/>
                      <a:headEnd type="none" w="med" len="med"/>
                      <a:tailEnd type="none" w="med" len="med"/>
                    </a:lnR>
                    <a:lnT w="6350" cap="flat" cmpd="sng" algn="ctr">
                      <a:solidFill>
                        <a:srgbClr val="AAC1D9"/>
                      </a:solidFill>
                      <a:prstDash val="solid"/>
                      <a:round/>
                      <a:headEnd type="none" w="med" len="med"/>
                      <a:tailEnd type="none" w="med" len="med"/>
                    </a:lnT>
                    <a:lnB w="6350" cap="flat" cmpd="sng" algn="ctr">
                      <a:solidFill>
                        <a:srgbClr val="AAC1D9"/>
                      </a:solidFill>
                      <a:prstDash val="solid"/>
                      <a:round/>
                      <a:headEnd type="none" w="med" len="med"/>
                      <a:tailEnd type="none" w="med" len="med"/>
                    </a:lnB>
                    <a:solidFill>
                      <a:srgbClr val="FFFFFF"/>
                    </a:solidFill>
                  </a:tcPr>
                </a:tc>
                <a:tc>
                  <a:txBody>
                    <a:bodyPr/>
                    <a:lstStyle/>
                    <a:p>
                      <a:pPr algn="l" fontAlgn="b"/>
                      <a:r>
                        <a:rPr lang="en-US" sz="1400" b="0" i="0" u="none" strike="noStrike" dirty="0">
                          <a:solidFill>
                            <a:srgbClr val="000000"/>
                          </a:solidFill>
                          <a:effectLst/>
                          <a:latin typeface="Arial, Albany AMT, Helvetica"/>
                        </a:rPr>
                        <a:t>Diastolic Blood Pressure</a:t>
                      </a:r>
                    </a:p>
                  </a:txBody>
                  <a:tcPr marL="9525" marR="9525" marT="9525" marB="0" anchor="b">
                    <a:lnL w="6350" cap="flat" cmpd="sng" algn="ctr">
                      <a:solidFill>
                        <a:srgbClr val="AAC1D9"/>
                      </a:solidFill>
                      <a:prstDash val="solid"/>
                      <a:round/>
                      <a:headEnd type="none" w="med" len="med"/>
                      <a:tailEnd type="none" w="med" len="med"/>
                    </a:lnL>
                    <a:lnR w="6350" cap="flat" cmpd="sng" algn="ctr">
                      <a:solidFill>
                        <a:srgbClr val="AAC1D9"/>
                      </a:solidFill>
                      <a:prstDash val="solid"/>
                      <a:round/>
                      <a:headEnd type="none" w="med" len="med"/>
                      <a:tailEnd type="none" w="med" len="med"/>
                    </a:lnR>
                    <a:lnT w="6350" cap="flat" cmpd="sng" algn="ctr">
                      <a:solidFill>
                        <a:srgbClr val="AAC1D9"/>
                      </a:solidFill>
                      <a:prstDash val="solid"/>
                      <a:round/>
                      <a:headEnd type="none" w="med" len="med"/>
                      <a:tailEnd type="none" w="med" len="med"/>
                    </a:lnT>
                    <a:lnB w="6350" cap="flat" cmpd="sng" algn="ctr">
                      <a:solidFill>
                        <a:srgbClr val="AAC1D9"/>
                      </a:solidFill>
                      <a:prstDash val="solid"/>
                      <a:round/>
                      <a:headEnd type="none" w="med" len="med"/>
                      <a:tailEnd type="none" w="med" len="med"/>
                    </a:lnB>
                    <a:solidFill>
                      <a:srgbClr val="FFFFFF"/>
                    </a:solidFill>
                  </a:tcPr>
                </a:tc>
                <a:tc>
                  <a:txBody>
                    <a:bodyPr/>
                    <a:lstStyle/>
                    <a:p>
                      <a:pPr algn="l" fontAlgn="b"/>
                      <a:r>
                        <a:rPr lang="en-US" sz="800" b="0" i="0" u="none" strike="noStrike" dirty="0">
                          <a:solidFill>
                            <a:srgbClr val="000000"/>
                          </a:solidFill>
                          <a:effectLst/>
                          <a:latin typeface="Arial, Albany AMT, Helvetica"/>
                        </a:rPr>
                        <a:t> </a:t>
                      </a:r>
                    </a:p>
                  </a:txBody>
                  <a:tcPr marL="9525" marR="9525" marT="9525" marB="0" anchor="b">
                    <a:lnL w="6350" cap="flat" cmpd="sng" algn="ctr">
                      <a:solidFill>
                        <a:srgbClr val="AAC1D9"/>
                      </a:solidFill>
                      <a:prstDash val="solid"/>
                      <a:round/>
                      <a:headEnd type="none" w="med" len="med"/>
                      <a:tailEnd type="none" w="med" len="med"/>
                    </a:lnL>
                    <a:lnR w="6350" cap="flat" cmpd="sng" algn="ctr">
                      <a:solidFill>
                        <a:srgbClr val="AAC1D9"/>
                      </a:solidFill>
                      <a:prstDash val="solid"/>
                      <a:round/>
                      <a:headEnd type="none" w="med" len="med"/>
                      <a:tailEnd type="none" w="med" len="med"/>
                    </a:lnR>
                    <a:lnT w="6350" cap="flat" cmpd="sng" algn="ctr">
                      <a:solidFill>
                        <a:srgbClr val="AAC1D9"/>
                      </a:solidFill>
                      <a:prstDash val="solid"/>
                      <a:round/>
                      <a:headEnd type="none" w="med" len="med"/>
                      <a:tailEnd type="none" w="med" len="med"/>
                    </a:lnT>
                    <a:lnB w="6350" cap="flat" cmpd="sng" algn="ctr">
                      <a:solidFill>
                        <a:srgbClr val="AAC1D9"/>
                      </a:solidFill>
                      <a:prstDash val="solid"/>
                      <a:round/>
                      <a:headEnd type="none" w="med" len="med"/>
                      <a:tailEnd type="none" w="med" len="med"/>
                    </a:lnB>
                    <a:solidFill>
                      <a:srgbClr val="FFFFFF"/>
                    </a:solidFill>
                  </a:tcPr>
                </a:tc>
              </a:tr>
            </a:tbl>
          </a:graphicData>
        </a:graphic>
      </p:graphicFrame>
      <p:graphicFrame>
        <p:nvGraphicFramePr>
          <p:cNvPr id="19" name="Object 18"/>
          <p:cNvGraphicFramePr>
            <a:graphicFrameLocks noChangeAspect="1"/>
          </p:cNvGraphicFramePr>
          <p:nvPr>
            <p:extLst>
              <p:ext uri="{D42A27DB-BD31-4B8C-83A1-F6EECF244321}">
                <p14:modId xmlns:p14="http://schemas.microsoft.com/office/powerpoint/2010/main" val="3640327487"/>
              </p:ext>
            </p:extLst>
          </p:nvPr>
        </p:nvGraphicFramePr>
        <p:xfrm>
          <a:off x="382588" y="3549650"/>
          <a:ext cx="6170612" cy="1276350"/>
        </p:xfrm>
        <a:graphic>
          <a:graphicData uri="http://schemas.openxmlformats.org/presentationml/2006/ole">
            <mc:AlternateContent xmlns:mc="http://schemas.openxmlformats.org/markup-compatibility/2006">
              <mc:Choice xmlns:v="urn:schemas-microsoft-com:vml" Requires="v">
                <p:oleObj spid="_x0000_s8226" name="Worksheet" r:id="rId4" imgW="4181568" imgH="1152576" progId="Excel.Sheet.12">
                  <p:embed/>
                </p:oleObj>
              </mc:Choice>
              <mc:Fallback>
                <p:oleObj name="Worksheet" r:id="rId4" imgW="4181568" imgH="1152576" progId="Excel.Sheet.12">
                  <p:embed/>
                  <p:pic>
                    <p:nvPicPr>
                      <p:cNvPr id="0" name=""/>
                      <p:cNvPicPr/>
                      <p:nvPr/>
                    </p:nvPicPr>
                    <p:blipFill>
                      <a:blip r:embed="rId5"/>
                      <a:stretch>
                        <a:fillRect/>
                      </a:stretch>
                    </p:blipFill>
                    <p:spPr>
                      <a:xfrm>
                        <a:off x="382588" y="3549650"/>
                        <a:ext cx="6170612" cy="1276350"/>
                      </a:xfrm>
                      <a:prstGeom prst="rect">
                        <a:avLst/>
                      </a:prstGeom>
                    </p:spPr>
                  </p:pic>
                </p:oleObj>
              </mc:Fallback>
            </mc:AlternateContent>
          </a:graphicData>
        </a:graphic>
      </p:graphicFrame>
      <p:sp>
        <p:nvSpPr>
          <p:cNvPr id="21" name="Left Arrow 20"/>
          <p:cNvSpPr/>
          <p:nvPr/>
        </p:nvSpPr>
        <p:spPr>
          <a:xfrm>
            <a:off x="3667071" y="5539258"/>
            <a:ext cx="625033" cy="173620"/>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75803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P spid="13" grpId="0" animBg="1"/>
      <p:bldP spid="2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Electronic Documents Required</a:t>
            </a:r>
            <a:endParaRPr lang="en-US" dirty="0"/>
          </a:p>
        </p:txBody>
      </p:sp>
      <p:sp>
        <p:nvSpPr>
          <p:cNvPr id="3" name="Content Placeholder 2"/>
          <p:cNvSpPr>
            <a:spLocks noGrp="1"/>
          </p:cNvSpPr>
          <p:nvPr>
            <p:ph idx="1"/>
          </p:nvPr>
        </p:nvSpPr>
        <p:spPr/>
        <p:txBody>
          <a:bodyPr/>
          <a:lstStyle/>
          <a:p>
            <a:r>
              <a:rPr lang="en-US" sz="2000" dirty="0" smtClean="0"/>
              <a:t>Lilly Workshop Mod5.pptx (this power point)</a:t>
            </a:r>
          </a:p>
          <a:p>
            <a:endParaRPr lang="en-US" sz="2000" dirty="0"/>
          </a:p>
          <a:p>
            <a:r>
              <a:rPr lang="en-US" sz="2000" dirty="0" smtClean="0"/>
              <a:t>Participants will need the following for exercises:</a:t>
            </a:r>
          </a:p>
          <a:p>
            <a:pPr lvl="1"/>
            <a:r>
              <a:rPr lang="en-US" sz="1600" dirty="0"/>
              <a:t>Lilly Mod 5</a:t>
            </a:r>
            <a:r>
              <a:rPr lang="en-US" sz="1600" dirty="0" smtClean="0"/>
              <a:t> Exercise.xlsx</a:t>
            </a:r>
          </a:p>
          <a:p>
            <a:pPr lvl="1"/>
            <a:r>
              <a:rPr lang="en-US" sz="1600" dirty="0"/>
              <a:t>Blood Chemistry CRF.png</a:t>
            </a:r>
          </a:p>
          <a:p>
            <a:pPr lvl="1"/>
            <a:r>
              <a:rPr lang="en-US" sz="1600" dirty="0"/>
              <a:t>Core_SDTM_LB_V3.xlsx</a:t>
            </a:r>
          </a:p>
          <a:p>
            <a:pPr marL="457200" lvl="1" indent="0">
              <a:buNone/>
            </a:pPr>
            <a:endParaRPr lang="en-US" sz="1600" dirty="0" smtClean="0"/>
          </a:p>
          <a:p>
            <a:r>
              <a:rPr lang="en-US" sz="2000" dirty="0" smtClean="0"/>
              <a:t>For Reference:</a:t>
            </a:r>
          </a:p>
          <a:p>
            <a:pPr lvl="1"/>
            <a:r>
              <a:rPr lang="en-US" sz="1600" dirty="0" smtClean="0"/>
              <a:t>ct_vl_global_library.xls</a:t>
            </a:r>
          </a:p>
          <a:p>
            <a:pPr lvl="1"/>
            <a:r>
              <a:rPr lang="en-US" sz="1600" dirty="0" smtClean="0"/>
              <a:t>NCI SDTM Controlled Terminology</a:t>
            </a:r>
          </a:p>
          <a:p>
            <a:pPr marL="0" indent="0">
              <a:buNone/>
            </a:pP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2</a:t>
            </a:fld>
            <a:endParaRPr lang="en-US" dirty="0"/>
          </a:p>
        </p:txBody>
      </p:sp>
    </p:spTree>
    <p:extLst>
      <p:ext uri="{BB962C8B-B14F-4D97-AF65-F5344CB8AC3E}">
        <p14:creationId xmlns:p14="http://schemas.microsoft.com/office/powerpoint/2010/main" val="336832446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Vital Signs (VS) </a:t>
            </a:r>
            <a:r>
              <a:rPr lang="en-US" dirty="0" smtClean="0"/>
              <a:t>SDTM IG </a:t>
            </a:r>
            <a:r>
              <a:rPr lang="en-US" dirty="0"/>
              <a:t>Example</a:t>
            </a:r>
          </a:p>
        </p:txBody>
      </p:sp>
      <p:sp>
        <p:nvSpPr>
          <p:cNvPr id="3" name="Content Placeholder 2"/>
          <p:cNvSpPr>
            <a:spLocks noGrp="1"/>
          </p:cNvSpPr>
          <p:nvPr>
            <p:ph idx="1"/>
          </p:nvPr>
        </p:nvSpPr>
        <p:spPr>
          <a:xfrm>
            <a:off x="347471" y="1488532"/>
            <a:ext cx="8491835" cy="2365011"/>
          </a:xfrm>
          <a:ln>
            <a:solidFill>
              <a:srgbClr val="E2231A"/>
            </a:solidFill>
          </a:ln>
        </p:spPr>
        <p:txBody>
          <a:bodyPr/>
          <a:lstStyle/>
          <a:p>
            <a:r>
              <a:rPr lang="en-US" sz="2800" dirty="0">
                <a:solidFill>
                  <a:srgbClr val="FF0000"/>
                </a:solidFill>
              </a:rPr>
              <a:t>Required Variables </a:t>
            </a:r>
            <a:r>
              <a:rPr lang="en-US" sz="2800" dirty="0"/>
              <a:t>– Must be in domain and cannot be missing a </a:t>
            </a:r>
            <a:r>
              <a:rPr lang="en-US" sz="2800" dirty="0" smtClean="0"/>
              <a:t>value</a:t>
            </a:r>
            <a:endParaRPr lang="en-US" sz="2800" dirty="0"/>
          </a:p>
          <a:p>
            <a:r>
              <a:rPr lang="en-US" sz="2800" dirty="0">
                <a:solidFill>
                  <a:srgbClr val="7030A0"/>
                </a:solidFill>
              </a:rPr>
              <a:t>Expected Variables </a:t>
            </a:r>
            <a:r>
              <a:rPr lang="en-US" sz="2800" dirty="0"/>
              <a:t>– Must be in domain but the value can be missing.  Additional expected variables are on next </a:t>
            </a:r>
            <a:r>
              <a:rPr lang="en-US" sz="2800" dirty="0" smtClean="0"/>
              <a:t>slide</a:t>
            </a:r>
            <a:endParaRPr lang="en-US" sz="2800" dirty="0"/>
          </a:p>
          <a:p>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20</a:t>
            </a:fld>
            <a:endParaRPr lang="en-US" dirty="0"/>
          </a:p>
        </p:txBody>
      </p:sp>
      <p:pic>
        <p:nvPicPr>
          <p:cNvPr id="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6841" y="4060825"/>
            <a:ext cx="8486775" cy="2295525"/>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sp>
        <p:nvSpPr>
          <p:cNvPr id="8" name="Rectangle 7"/>
          <p:cNvSpPr/>
          <p:nvPr/>
        </p:nvSpPr>
        <p:spPr>
          <a:xfrm>
            <a:off x="640702" y="4060825"/>
            <a:ext cx="4201886" cy="12984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5522457" y="4046437"/>
            <a:ext cx="3271157" cy="144237"/>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Arrow Connector 9"/>
          <p:cNvCxnSpPr/>
          <p:nvPr/>
        </p:nvCxnSpPr>
        <p:spPr>
          <a:xfrm flipH="1">
            <a:off x="640702" y="1922106"/>
            <a:ext cx="208384" cy="2124331"/>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3834882" y="2817845"/>
            <a:ext cx="1687575" cy="1228592"/>
          </a:xfrm>
          <a:prstGeom prst="straightConnector1">
            <a:avLst/>
          </a:prstGeom>
          <a:ln w="19050">
            <a:solidFill>
              <a:srgbClr val="7030A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8109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P spid="8" grpId="0" animBg="1"/>
      <p:bldP spid="9"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Vital Signs (VS) </a:t>
            </a:r>
            <a:r>
              <a:rPr lang="en-US" dirty="0" smtClean="0"/>
              <a:t>SDTM IG </a:t>
            </a:r>
            <a:r>
              <a:rPr lang="en-US" dirty="0"/>
              <a:t>Example</a:t>
            </a:r>
          </a:p>
        </p:txBody>
      </p:sp>
      <p:sp>
        <p:nvSpPr>
          <p:cNvPr id="3" name="Content Placeholder 2"/>
          <p:cNvSpPr>
            <a:spLocks noGrp="1"/>
          </p:cNvSpPr>
          <p:nvPr>
            <p:ph idx="1"/>
          </p:nvPr>
        </p:nvSpPr>
        <p:spPr>
          <a:xfrm>
            <a:off x="347471" y="1488533"/>
            <a:ext cx="8491835" cy="1655883"/>
          </a:xfrm>
          <a:ln>
            <a:solidFill>
              <a:srgbClr val="E2231A"/>
            </a:solidFill>
          </a:ln>
        </p:spPr>
        <p:txBody>
          <a:bodyPr/>
          <a:lstStyle/>
          <a:p>
            <a:r>
              <a:rPr lang="en-US" sz="2400" dirty="0">
                <a:solidFill>
                  <a:srgbClr val="7030A0"/>
                </a:solidFill>
              </a:rPr>
              <a:t>Expected Variables </a:t>
            </a:r>
            <a:r>
              <a:rPr lang="en-US" sz="2400" dirty="0"/>
              <a:t>– Must be in domain but the value can be </a:t>
            </a:r>
            <a:r>
              <a:rPr lang="en-US" sz="2400" dirty="0" smtClean="0"/>
              <a:t>missing </a:t>
            </a:r>
            <a:endParaRPr lang="en-US" sz="2400" dirty="0"/>
          </a:p>
          <a:p>
            <a:r>
              <a:rPr lang="en-US" sz="2400" dirty="0"/>
              <a:t>Permissible Variables – May or may not be included in the domain.  If included, values may or may not be </a:t>
            </a:r>
            <a:r>
              <a:rPr lang="en-US" sz="2400" dirty="0" smtClean="0"/>
              <a:t>missing</a:t>
            </a:r>
            <a:endParaRPr lang="en-US" sz="2400" dirty="0"/>
          </a:p>
          <a:p>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21</a:t>
            </a:fld>
            <a:endParaRPr lang="en-US" dirty="0"/>
          </a:p>
        </p:txBody>
      </p:sp>
      <p:pic>
        <p:nvPicPr>
          <p:cNvPr id="7"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4125" y="3537631"/>
            <a:ext cx="7952203" cy="2818719"/>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8" name="Rectangle 7"/>
          <p:cNvSpPr/>
          <p:nvPr/>
        </p:nvSpPr>
        <p:spPr>
          <a:xfrm>
            <a:off x="3041781" y="3524639"/>
            <a:ext cx="461864" cy="162961"/>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4668417" y="3537631"/>
            <a:ext cx="594048" cy="139409"/>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5893838" y="3541520"/>
            <a:ext cx="659362" cy="135520"/>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Arrow Connector 11"/>
          <p:cNvCxnSpPr/>
          <p:nvPr/>
        </p:nvCxnSpPr>
        <p:spPr>
          <a:xfrm flipH="1">
            <a:off x="3041781" y="1856792"/>
            <a:ext cx="230932" cy="1667847"/>
          </a:xfrm>
          <a:prstGeom prst="straightConnector1">
            <a:avLst/>
          </a:prstGeom>
          <a:ln>
            <a:solidFill>
              <a:srgbClr val="7030A0"/>
            </a:solidFill>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a:off x="3272713" y="1856792"/>
            <a:ext cx="1395704" cy="1667847"/>
          </a:xfrm>
          <a:prstGeom prst="straightConnector1">
            <a:avLst/>
          </a:prstGeom>
          <a:ln>
            <a:solidFill>
              <a:srgbClr val="7030A0"/>
            </a:solidFill>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a:off x="3272713" y="1856792"/>
            <a:ext cx="2621125" cy="1667847"/>
          </a:xfrm>
          <a:prstGeom prst="straightConnector1">
            <a:avLst/>
          </a:prstGeom>
          <a:ln>
            <a:solidFill>
              <a:srgbClr val="7030A0"/>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23967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P spid="8" grpId="0" animBg="1"/>
      <p:bldP spid="9" grpId="0" animBg="1"/>
      <p:bldP spid="10" grpId="0" animBg="1"/>
    </p:bld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Subject Characteristics (SC)</a:t>
            </a:r>
          </a:p>
        </p:txBody>
      </p:sp>
      <p:sp>
        <p:nvSpPr>
          <p:cNvPr id="3" name="Content Placeholder 2"/>
          <p:cNvSpPr>
            <a:spLocks noGrp="1"/>
          </p:cNvSpPr>
          <p:nvPr>
            <p:ph idx="1"/>
          </p:nvPr>
        </p:nvSpPr>
        <p:spPr>
          <a:ln>
            <a:solidFill>
              <a:srgbClr val="E2231A"/>
            </a:solidFill>
          </a:ln>
        </p:spPr>
        <p:txBody>
          <a:bodyPr>
            <a:normAutofit lnSpcReduction="10000"/>
          </a:bodyPr>
          <a:lstStyle/>
          <a:p>
            <a:r>
              <a:rPr lang="en-US" sz="2800" dirty="0"/>
              <a:t>Subject Characteristics is used to capture data about a subject that is not included in </a:t>
            </a:r>
            <a:r>
              <a:rPr lang="en-US" sz="2800" dirty="0" smtClean="0"/>
              <a:t>Demographics</a:t>
            </a:r>
          </a:p>
          <a:p>
            <a:r>
              <a:rPr lang="en-US" sz="2800" dirty="0" smtClean="0"/>
              <a:t>Typically </a:t>
            </a:r>
            <a:r>
              <a:rPr lang="en-US" sz="2800" dirty="0"/>
              <a:t>this is data that is not </a:t>
            </a:r>
            <a:r>
              <a:rPr lang="en-US" sz="2800" dirty="0" smtClean="0"/>
              <a:t>expected </a:t>
            </a:r>
            <a:r>
              <a:rPr lang="en-US" sz="2800" dirty="0"/>
              <a:t>to change and it is only captured one </a:t>
            </a:r>
            <a:r>
              <a:rPr lang="en-US" sz="2800" dirty="0" smtClean="0"/>
              <a:t>time</a:t>
            </a:r>
          </a:p>
          <a:p>
            <a:endParaRPr lang="en-US" sz="2800" dirty="0" smtClean="0"/>
          </a:p>
          <a:p>
            <a:r>
              <a:rPr lang="en-US" sz="2800" dirty="0" smtClean="0"/>
              <a:t>Examples:</a:t>
            </a:r>
            <a:endParaRPr lang="en-US" sz="2800" dirty="0"/>
          </a:p>
          <a:p>
            <a:pPr lvl="1"/>
            <a:r>
              <a:rPr lang="en-US" sz="2400" dirty="0"/>
              <a:t>Subject </a:t>
            </a:r>
            <a:r>
              <a:rPr lang="en-US" sz="2400" dirty="0" smtClean="0"/>
              <a:t>Initials </a:t>
            </a:r>
          </a:p>
          <a:p>
            <a:pPr lvl="1"/>
            <a:r>
              <a:rPr lang="en-US" sz="2400" dirty="0" smtClean="0"/>
              <a:t>Eye </a:t>
            </a:r>
            <a:r>
              <a:rPr lang="en-US" sz="2400" dirty="0"/>
              <a:t>Color</a:t>
            </a:r>
          </a:p>
          <a:p>
            <a:pPr lvl="1"/>
            <a:r>
              <a:rPr lang="en-US" sz="2400" dirty="0"/>
              <a:t>Childbearing status</a:t>
            </a:r>
          </a:p>
          <a:p>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22</a:t>
            </a:fld>
            <a:endParaRPr 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98781" y="3619136"/>
            <a:ext cx="1764115" cy="2305516"/>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4473272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Drug Accountability (DA)</a:t>
            </a:r>
            <a:endParaRPr lang="en-US" dirty="0"/>
          </a:p>
        </p:txBody>
      </p:sp>
      <p:sp>
        <p:nvSpPr>
          <p:cNvPr id="3" name="Content Placeholder 2"/>
          <p:cNvSpPr>
            <a:spLocks noGrp="1"/>
          </p:cNvSpPr>
          <p:nvPr>
            <p:ph idx="1"/>
          </p:nvPr>
        </p:nvSpPr>
        <p:spPr>
          <a:xfrm>
            <a:off x="347471" y="1488532"/>
            <a:ext cx="8491835" cy="2499807"/>
          </a:xfrm>
          <a:ln>
            <a:solidFill>
              <a:srgbClr val="E2231A"/>
            </a:solidFill>
          </a:ln>
        </p:spPr>
        <p:txBody>
          <a:bodyPr>
            <a:normAutofit fontScale="92500" lnSpcReduction="10000"/>
          </a:bodyPr>
          <a:lstStyle/>
          <a:p>
            <a:r>
              <a:rPr lang="en-US" sz="2800" dirty="0" smtClean="0"/>
              <a:t>Data regarding the accountability of study drug, such as information on the receipt, dispensing, return, and packaging</a:t>
            </a:r>
          </a:p>
          <a:p>
            <a:r>
              <a:rPr lang="en-US" sz="2800" dirty="0" smtClean="0"/>
              <a:t>Example DA data set</a:t>
            </a:r>
          </a:p>
          <a:p>
            <a:r>
              <a:rPr lang="en-US" sz="2800" dirty="0" smtClean="0"/>
              <a:t>What variables below are subject                                  to controlled terminology?</a:t>
            </a:r>
            <a:endParaRPr lang="en-US" sz="2800"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23</a:t>
            </a:fld>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450370844"/>
              </p:ext>
            </p:extLst>
          </p:nvPr>
        </p:nvGraphicFramePr>
        <p:xfrm>
          <a:off x="457200" y="4470940"/>
          <a:ext cx="8229599" cy="1651000"/>
        </p:xfrm>
        <a:graphic>
          <a:graphicData uri="http://schemas.openxmlformats.org/drawingml/2006/table">
            <a:tbl>
              <a:tblPr firstRow="1" bandRow="1">
                <a:tableStyleId>{72833802-FEF1-4C79-8D5D-14CF1EAF98D9}</a:tableStyleId>
              </a:tblPr>
              <a:tblGrid>
                <a:gridCol w="1031132"/>
                <a:gridCol w="1147864"/>
                <a:gridCol w="1206230"/>
                <a:gridCol w="1468876"/>
                <a:gridCol w="1011677"/>
                <a:gridCol w="1099225"/>
                <a:gridCol w="1264595"/>
              </a:tblGrid>
              <a:tr h="370840">
                <a:tc>
                  <a:txBody>
                    <a:bodyPr/>
                    <a:lstStyle/>
                    <a:p>
                      <a:r>
                        <a:rPr lang="en-US" dirty="0" smtClean="0"/>
                        <a:t>USUBJID</a:t>
                      </a:r>
                      <a:endParaRPr lang="en-US" dirty="0"/>
                    </a:p>
                  </a:txBody>
                  <a:tcPr/>
                </a:tc>
                <a:tc>
                  <a:txBody>
                    <a:bodyPr/>
                    <a:lstStyle/>
                    <a:p>
                      <a:r>
                        <a:rPr lang="en-US" dirty="0" smtClean="0"/>
                        <a:t>DATESTCD</a:t>
                      </a:r>
                      <a:endParaRPr lang="en-US" dirty="0"/>
                    </a:p>
                  </a:txBody>
                  <a:tcPr/>
                </a:tc>
                <a:tc>
                  <a:txBody>
                    <a:bodyPr/>
                    <a:lstStyle/>
                    <a:p>
                      <a:r>
                        <a:rPr lang="en-US" dirty="0" smtClean="0"/>
                        <a:t>DATEST</a:t>
                      </a:r>
                      <a:endParaRPr lang="en-US" dirty="0"/>
                    </a:p>
                  </a:txBody>
                  <a:tcPr/>
                </a:tc>
                <a:tc>
                  <a:txBody>
                    <a:bodyPr/>
                    <a:lstStyle/>
                    <a:p>
                      <a:r>
                        <a:rPr lang="en-US" dirty="0" smtClean="0"/>
                        <a:t>DACAT</a:t>
                      </a:r>
                      <a:endParaRPr lang="en-US" dirty="0"/>
                    </a:p>
                  </a:txBody>
                  <a:tcPr/>
                </a:tc>
                <a:tc>
                  <a:txBody>
                    <a:bodyPr/>
                    <a:lstStyle/>
                    <a:p>
                      <a:r>
                        <a:rPr lang="en-US" dirty="0" smtClean="0"/>
                        <a:t>DASCAT</a:t>
                      </a:r>
                      <a:endParaRPr lang="en-US" dirty="0"/>
                    </a:p>
                  </a:txBody>
                  <a:tcPr/>
                </a:tc>
                <a:tc>
                  <a:txBody>
                    <a:bodyPr/>
                    <a:lstStyle/>
                    <a:p>
                      <a:pPr algn="ctr"/>
                      <a:r>
                        <a:rPr lang="en-US" dirty="0" smtClean="0"/>
                        <a:t>DAORRES</a:t>
                      </a:r>
                      <a:endParaRPr lang="en-US" dirty="0"/>
                    </a:p>
                  </a:txBody>
                  <a:tcPr/>
                </a:tc>
                <a:tc>
                  <a:txBody>
                    <a:bodyPr/>
                    <a:lstStyle/>
                    <a:p>
                      <a:r>
                        <a:rPr lang="en-US" dirty="0" smtClean="0"/>
                        <a:t>DAORRESU</a:t>
                      </a:r>
                      <a:endParaRPr lang="en-US" dirty="0"/>
                    </a:p>
                  </a:txBody>
                  <a:tcPr/>
                </a:tc>
              </a:tr>
              <a:tr h="370840">
                <a:tc>
                  <a:txBody>
                    <a:bodyPr/>
                    <a:lstStyle/>
                    <a:p>
                      <a:r>
                        <a:rPr lang="en-US" dirty="0" smtClean="0"/>
                        <a:t>1001</a:t>
                      </a:r>
                      <a:endParaRPr lang="en-US" dirty="0"/>
                    </a:p>
                  </a:txBody>
                  <a:tcPr/>
                </a:tc>
                <a:tc>
                  <a:txBody>
                    <a:bodyPr/>
                    <a:lstStyle/>
                    <a:p>
                      <a:r>
                        <a:rPr lang="en-US" dirty="0" smtClean="0"/>
                        <a:t>DISPAMT</a:t>
                      </a:r>
                      <a:endParaRPr lang="en-US" dirty="0"/>
                    </a:p>
                  </a:txBody>
                  <a:tcPr/>
                </a:tc>
                <a:tc>
                  <a:txBody>
                    <a:bodyPr/>
                    <a:lstStyle/>
                    <a:p>
                      <a:r>
                        <a:rPr lang="en-US" dirty="0" smtClean="0"/>
                        <a:t>Dispensed Amount</a:t>
                      </a:r>
                      <a:endParaRPr lang="en-US" dirty="0"/>
                    </a:p>
                  </a:txBody>
                  <a:tcPr/>
                </a:tc>
                <a:tc>
                  <a:txBody>
                    <a:bodyPr/>
                    <a:lstStyle/>
                    <a:p>
                      <a:r>
                        <a:rPr lang="en-US" dirty="0" smtClean="0"/>
                        <a:t>Study Medication</a:t>
                      </a:r>
                      <a:endParaRPr lang="en-US" dirty="0"/>
                    </a:p>
                  </a:txBody>
                  <a:tcPr/>
                </a:tc>
                <a:tc>
                  <a:txBody>
                    <a:bodyPr/>
                    <a:lstStyle/>
                    <a:p>
                      <a:r>
                        <a:rPr lang="en-US" dirty="0" smtClean="0"/>
                        <a:t>Bottle A</a:t>
                      </a:r>
                      <a:endParaRPr lang="en-US" dirty="0"/>
                    </a:p>
                  </a:txBody>
                  <a:tcPr/>
                </a:tc>
                <a:tc>
                  <a:txBody>
                    <a:bodyPr/>
                    <a:lstStyle/>
                    <a:p>
                      <a:pPr algn="ctr"/>
                      <a:r>
                        <a:rPr lang="en-US" dirty="0" smtClean="0"/>
                        <a:t>30</a:t>
                      </a:r>
                      <a:endParaRPr lang="en-US" dirty="0"/>
                    </a:p>
                  </a:txBody>
                  <a:tcPr/>
                </a:tc>
                <a:tc>
                  <a:txBody>
                    <a:bodyPr/>
                    <a:lstStyle/>
                    <a:p>
                      <a:r>
                        <a:rPr lang="en-US" dirty="0" smtClean="0"/>
                        <a:t>TABLETS</a:t>
                      </a:r>
                      <a:endParaRPr lang="en-US" dirty="0"/>
                    </a:p>
                  </a:txBody>
                  <a:tcPr/>
                </a:tc>
              </a:tr>
              <a:tr h="370840">
                <a:tc>
                  <a:txBody>
                    <a:bodyPr/>
                    <a:lstStyle/>
                    <a:p>
                      <a:r>
                        <a:rPr lang="en-US" dirty="0" smtClean="0"/>
                        <a:t>1001</a:t>
                      </a:r>
                      <a:endParaRPr lang="en-US" dirty="0"/>
                    </a:p>
                  </a:txBody>
                  <a:tcPr/>
                </a:tc>
                <a:tc>
                  <a:txBody>
                    <a:bodyPr/>
                    <a:lstStyle/>
                    <a:p>
                      <a:r>
                        <a:rPr lang="en-US" dirty="0" smtClean="0"/>
                        <a:t>RETAMT</a:t>
                      </a:r>
                      <a:endParaRPr lang="en-US" dirty="0"/>
                    </a:p>
                  </a:txBody>
                  <a:tcPr/>
                </a:tc>
                <a:tc>
                  <a:txBody>
                    <a:bodyPr/>
                    <a:lstStyle/>
                    <a:p>
                      <a:r>
                        <a:rPr lang="en-US" dirty="0" smtClean="0"/>
                        <a:t>Returned</a:t>
                      </a:r>
                      <a:r>
                        <a:rPr lang="en-US" baseline="0" dirty="0" smtClean="0"/>
                        <a:t> Amount</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Study Medication</a:t>
                      </a:r>
                    </a:p>
                  </a:txBody>
                  <a:tcPr/>
                </a:tc>
                <a:tc>
                  <a:txBody>
                    <a:bodyPr/>
                    <a:lstStyle/>
                    <a:p>
                      <a:r>
                        <a:rPr lang="en-US" dirty="0" smtClean="0"/>
                        <a:t>Bottle A</a:t>
                      </a:r>
                      <a:endParaRPr lang="en-US" dirty="0"/>
                    </a:p>
                  </a:txBody>
                  <a:tcPr/>
                </a:tc>
                <a:tc>
                  <a:txBody>
                    <a:bodyPr/>
                    <a:lstStyle/>
                    <a:p>
                      <a:pPr algn="ctr"/>
                      <a:r>
                        <a:rPr lang="en-US" dirty="0" smtClean="0"/>
                        <a:t>5</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TABLETS</a:t>
                      </a:r>
                    </a:p>
                    <a:p>
                      <a:endParaRPr lang="en-US" dirty="0"/>
                    </a:p>
                  </a:txBody>
                  <a:tcPr/>
                </a:tc>
              </a:tr>
            </a:tbl>
          </a:graphicData>
        </a:graphic>
      </p:graphicFrame>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19800" y="2422187"/>
            <a:ext cx="2595330" cy="14212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89352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Questionnaires (QS)</a:t>
            </a:r>
            <a:endParaRPr lang="en-US" dirty="0"/>
          </a:p>
        </p:txBody>
      </p:sp>
      <p:sp>
        <p:nvSpPr>
          <p:cNvPr id="3" name="Content Placeholder 2"/>
          <p:cNvSpPr>
            <a:spLocks noGrp="1"/>
          </p:cNvSpPr>
          <p:nvPr>
            <p:ph idx="1"/>
          </p:nvPr>
        </p:nvSpPr>
        <p:spPr>
          <a:xfrm>
            <a:off x="347471" y="1488533"/>
            <a:ext cx="8491835" cy="2519264"/>
          </a:xfrm>
          <a:ln>
            <a:solidFill>
              <a:srgbClr val="E2231A"/>
            </a:solidFill>
          </a:ln>
        </p:spPr>
        <p:txBody>
          <a:bodyPr>
            <a:normAutofit/>
          </a:bodyPr>
          <a:lstStyle/>
          <a:p>
            <a:r>
              <a:rPr lang="en-US" sz="2400" dirty="0"/>
              <a:t>The name of the questionnaire should be described in the variable </a:t>
            </a:r>
            <a:r>
              <a:rPr lang="en-US" sz="2400" dirty="0">
                <a:solidFill>
                  <a:srgbClr val="E2231A"/>
                </a:solidFill>
              </a:rPr>
              <a:t>QSCAT</a:t>
            </a:r>
          </a:p>
          <a:p>
            <a:r>
              <a:rPr lang="en-US" sz="2400" dirty="0" smtClean="0"/>
              <a:t>Each question is recorded in </a:t>
            </a:r>
            <a:r>
              <a:rPr lang="en-US" sz="2400" dirty="0" smtClean="0">
                <a:solidFill>
                  <a:srgbClr val="E2231A"/>
                </a:solidFill>
              </a:rPr>
              <a:t>QSTESTCD/QSTEST</a:t>
            </a:r>
            <a:r>
              <a:rPr lang="en-US" sz="2400" dirty="0" smtClean="0"/>
              <a:t> and the original CRF result recorded in </a:t>
            </a:r>
            <a:r>
              <a:rPr lang="en-US" sz="2400" dirty="0" smtClean="0">
                <a:solidFill>
                  <a:srgbClr val="E2231A"/>
                </a:solidFill>
              </a:rPr>
              <a:t>QSORRES</a:t>
            </a:r>
          </a:p>
          <a:p>
            <a:r>
              <a:rPr lang="en-US" sz="2400" dirty="0" smtClean="0"/>
              <a:t>Questionnaires are </a:t>
            </a:r>
            <a:r>
              <a:rPr lang="en-US" sz="2400" dirty="0"/>
              <a:t>typically </a:t>
            </a:r>
            <a:r>
              <a:rPr lang="en-US" sz="2400" dirty="0" smtClean="0"/>
              <a:t>scored.  If “Total Score” is derived, set variable </a:t>
            </a:r>
            <a:r>
              <a:rPr lang="en-US" sz="2400" dirty="0" smtClean="0">
                <a:solidFill>
                  <a:srgbClr val="E2231A"/>
                </a:solidFill>
              </a:rPr>
              <a:t>QSDRVFL</a:t>
            </a:r>
            <a:r>
              <a:rPr lang="en-US" sz="2400" dirty="0" smtClean="0"/>
              <a:t> = “Y”</a:t>
            </a:r>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24</a:t>
            </a:fld>
            <a:endParaRPr lang="en-US" dirty="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89634" y="181634"/>
            <a:ext cx="2849672" cy="1078960"/>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graphicFrame>
        <p:nvGraphicFramePr>
          <p:cNvPr id="7" name="Table 6"/>
          <p:cNvGraphicFramePr>
            <a:graphicFrameLocks noGrp="1"/>
          </p:cNvGraphicFramePr>
          <p:nvPr>
            <p:extLst>
              <p:ext uri="{D42A27DB-BD31-4B8C-83A1-F6EECF244321}">
                <p14:modId xmlns:p14="http://schemas.microsoft.com/office/powerpoint/2010/main" val="3946036267"/>
              </p:ext>
            </p:extLst>
          </p:nvPr>
        </p:nvGraphicFramePr>
        <p:xfrm>
          <a:off x="252238" y="4191000"/>
          <a:ext cx="8639524" cy="1680144"/>
        </p:xfrm>
        <a:graphic>
          <a:graphicData uri="http://schemas.openxmlformats.org/drawingml/2006/table">
            <a:tbl>
              <a:tblPr firstRow="1" bandRow="1">
                <a:tableStyleId>{5940675A-B579-460E-94D1-54222C63F5DA}</a:tableStyleId>
              </a:tblPr>
              <a:tblGrid>
                <a:gridCol w="940938"/>
                <a:gridCol w="1192662"/>
                <a:gridCol w="1874520"/>
                <a:gridCol w="1603294"/>
                <a:gridCol w="1026478"/>
                <a:gridCol w="1034670"/>
                <a:gridCol w="966962"/>
              </a:tblGrid>
              <a:tr h="367008">
                <a:tc>
                  <a:txBody>
                    <a:bodyPr/>
                    <a:lstStyle/>
                    <a:p>
                      <a:r>
                        <a:rPr lang="en-US" sz="1600" b="1" dirty="0" smtClean="0"/>
                        <a:t>USUBJID</a:t>
                      </a:r>
                      <a:endParaRPr lang="en-US" sz="1600" b="1" dirty="0"/>
                    </a:p>
                  </a:txBody>
                  <a:tcPr/>
                </a:tc>
                <a:tc>
                  <a:txBody>
                    <a:bodyPr/>
                    <a:lstStyle/>
                    <a:p>
                      <a:r>
                        <a:rPr lang="en-US" sz="1600" b="1" dirty="0" smtClean="0"/>
                        <a:t>QSTESTCD</a:t>
                      </a:r>
                      <a:endParaRPr lang="en-US" sz="1600" b="1" dirty="0"/>
                    </a:p>
                  </a:txBody>
                  <a:tcPr/>
                </a:tc>
                <a:tc>
                  <a:txBody>
                    <a:bodyPr/>
                    <a:lstStyle/>
                    <a:p>
                      <a:r>
                        <a:rPr lang="en-US" sz="1600" b="1" dirty="0" smtClean="0"/>
                        <a:t>QSTEST</a:t>
                      </a:r>
                      <a:endParaRPr lang="en-US" sz="1600" b="1" dirty="0"/>
                    </a:p>
                  </a:txBody>
                  <a:tcPr/>
                </a:tc>
                <a:tc>
                  <a:txBody>
                    <a:bodyPr/>
                    <a:lstStyle/>
                    <a:p>
                      <a:r>
                        <a:rPr lang="en-US" sz="1600" b="1" dirty="0" smtClean="0"/>
                        <a:t>QSCAT</a:t>
                      </a:r>
                      <a:endParaRPr lang="en-US" sz="1600" b="1" dirty="0"/>
                    </a:p>
                  </a:txBody>
                  <a:tcPr/>
                </a:tc>
                <a:tc>
                  <a:txBody>
                    <a:bodyPr/>
                    <a:lstStyle/>
                    <a:p>
                      <a:pPr algn="ctr"/>
                      <a:r>
                        <a:rPr lang="en-US" sz="1600" b="1" dirty="0" smtClean="0"/>
                        <a:t>QSORRES</a:t>
                      </a:r>
                      <a:endParaRPr lang="en-US" sz="1600" b="1" dirty="0"/>
                    </a:p>
                  </a:txBody>
                  <a:tcPr/>
                </a:tc>
                <a:tc>
                  <a:txBody>
                    <a:bodyPr/>
                    <a:lstStyle/>
                    <a:p>
                      <a:pPr algn="ctr"/>
                      <a:r>
                        <a:rPr lang="en-US" sz="1600" b="1" dirty="0" smtClean="0"/>
                        <a:t>QSSTRESC</a:t>
                      </a:r>
                      <a:endParaRPr lang="en-US" sz="1600" b="1" dirty="0"/>
                    </a:p>
                  </a:txBody>
                  <a:tcPr/>
                </a:tc>
                <a:tc>
                  <a:txBody>
                    <a:bodyPr/>
                    <a:lstStyle/>
                    <a:p>
                      <a:pPr algn="ctr"/>
                      <a:r>
                        <a:rPr lang="en-US" sz="1600" b="1" dirty="0" smtClean="0">
                          <a:solidFill>
                            <a:srgbClr val="E2231A"/>
                          </a:solidFill>
                        </a:rPr>
                        <a:t>QSDRVFL</a:t>
                      </a:r>
                      <a:endParaRPr lang="en-US" sz="1600" b="1" dirty="0">
                        <a:solidFill>
                          <a:srgbClr val="E2231A"/>
                        </a:solidFill>
                      </a:endParaRPr>
                    </a:p>
                  </a:txBody>
                  <a:tcPr/>
                </a:tc>
              </a:tr>
              <a:tr h="367008">
                <a:tc>
                  <a:txBody>
                    <a:bodyPr/>
                    <a:lstStyle/>
                    <a:p>
                      <a:r>
                        <a:rPr lang="en-US" sz="1600" dirty="0" smtClean="0"/>
                        <a:t>1002</a:t>
                      </a:r>
                      <a:endParaRPr lang="en-US" sz="1600" dirty="0"/>
                    </a:p>
                  </a:txBody>
                  <a:tcPr/>
                </a:tc>
                <a:tc>
                  <a:txBody>
                    <a:bodyPr/>
                    <a:lstStyle/>
                    <a:p>
                      <a:r>
                        <a:rPr lang="en-US" sz="1600" dirty="0" smtClean="0"/>
                        <a:t>HAMD101</a:t>
                      </a:r>
                      <a:endParaRPr lang="en-US" sz="1600" dirty="0"/>
                    </a:p>
                  </a:txBody>
                  <a:tcPr/>
                </a:tc>
                <a:tc>
                  <a:txBody>
                    <a:bodyPr/>
                    <a:lstStyle/>
                    <a:p>
                      <a:r>
                        <a:rPr lang="en-US" sz="1600" dirty="0" smtClean="0"/>
                        <a:t>HAMD1-Depressed Mood</a:t>
                      </a:r>
                      <a:endParaRPr lang="en-US" sz="1600" dirty="0"/>
                    </a:p>
                  </a:txBody>
                  <a:tcPr/>
                </a:tc>
                <a:tc>
                  <a:txBody>
                    <a:bodyPr/>
                    <a:lstStyle/>
                    <a:p>
                      <a:r>
                        <a:rPr lang="en-US" sz="1600" dirty="0" smtClean="0"/>
                        <a:t>HAMD 17</a:t>
                      </a:r>
                      <a:endParaRPr lang="en-US" sz="1600" dirty="0"/>
                    </a:p>
                  </a:txBody>
                  <a:tcPr/>
                </a:tc>
                <a:tc>
                  <a:txBody>
                    <a:bodyPr/>
                    <a:lstStyle/>
                    <a:p>
                      <a:pPr algn="ctr"/>
                      <a:r>
                        <a:rPr lang="en-US" sz="1600" dirty="0" smtClean="0"/>
                        <a:t>Absent</a:t>
                      </a:r>
                      <a:endParaRPr lang="en-US" sz="1600"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smtClean="0"/>
                        <a:t>Absent</a:t>
                      </a:r>
                    </a:p>
                    <a:p>
                      <a:pPr algn="ctr"/>
                      <a:endParaRPr lang="en-US" sz="1600" dirty="0"/>
                    </a:p>
                  </a:txBody>
                  <a:tcPr/>
                </a:tc>
                <a:tc>
                  <a:txBody>
                    <a:bodyPr/>
                    <a:lstStyle/>
                    <a:p>
                      <a:pPr algn="ctr"/>
                      <a:endParaRPr lang="en-US" sz="1600" dirty="0"/>
                    </a:p>
                  </a:txBody>
                  <a:tcPr/>
                </a:tc>
              </a:tr>
              <a:tr h="367008">
                <a:tc>
                  <a:txBody>
                    <a:bodyPr/>
                    <a:lstStyle/>
                    <a:p>
                      <a:r>
                        <a:rPr lang="en-US" sz="1600" dirty="0" smtClean="0"/>
                        <a:t>1002</a:t>
                      </a:r>
                      <a:endParaRPr lang="en-US" sz="16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dirty="0" smtClean="0"/>
                        <a:t>HAMD1_</a:t>
                      </a:r>
                      <a:r>
                        <a:rPr lang="en-US" sz="1600" baseline="0" dirty="0" smtClean="0"/>
                        <a:t> _</a:t>
                      </a:r>
                      <a:endParaRPr lang="en-US" sz="1600"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dirty="0" smtClean="0"/>
                        <a:t>HAMD 17</a:t>
                      </a:r>
                    </a:p>
                  </a:txBody>
                  <a:tcPr/>
                </a:tc>
                <a:tc>
                  <a:txBody>
                    <a:bodyPr/>
                    <a:lstStyle/>
                    <a:p>
                      <a:pPr algn="ctr"/>
                      <a:r>
                        <a:rPr lang="en-US" sz="1600" dirty="0" smtClean="0"/>
                        <a:t>…</a:t>
                      </a:r>
                      <a:endParaRPr lang="en-US" sz="1600"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smtClean="0"/>
                        <a:t>…</a:t>
                      </a:r>
                    </a:p>
                  </a:txBody>
                  <a:tcPr/>
                </a:tc>
                <a:tc>
                  <a:txBody>
                    <a:bodyPr/>
                    <a:lstStyle/>
                    <a:p>
                      <a:pPr algn="ctr"/>
                      <a:endParaRPr lang="en-US" sz="1600" dirty="0"/>
                    </a:p>
                  </a:txBody>
                  <a:tcPr/>
                </a:tc>
              </a:tr>
              <a:tr h="367008">
                <a:tc>
                  <a:txBody>
                    <a:bodyPr/>
                    <a:lstStyle/>
                    <a:p>
                      <a:r>
                        <a:rPr lang="en-US" sz="1600" dirty="0" smtClean="0"/>
                        <a:t>1002</a:t>
                      </a:r>
                      <a:endParaRPr lang="en-US" sz="1600" dirty="0"/>
                    </a:p>
                  </a:txBody>
                  <a:tcPr/>
                </a:tc>
                <a:tc>
                  <a:txBody>
                    <a:bodyPr/>
                    <a:lstStyle/>
                    <a:p>
                      <a:r>
                        <a:rPr lang="en-US" sz="1600" dirty="0" smtClean="0"/>
                        <a:t>HAMD118</a:t>
                      </a:r>
                      <a:endParaRPr lang="en-US" sz="1600" dirty="0"/>
                    </a:p>
                  </a:txBody>
                  <a:tcPr/>
                </a:tc>
                <a:tc>
                  <a:txBody>
                    <a:bodyPr/>
                    <a:lstStyle/>
                    <a:p>
                      <a:r>
                        <a:rPr lang="en-US" sz="1600" dirty="0" smtClean="0">
                          <a:solidFill>
                            <a:srgbClr val="E2231A"/>
                          </a:solidFill>
                        </a:rPr>
                        <a:t>HAMD1-Total</a:t>
                      </a:r>
                      <a:r>
                        <a:rPr lang="en-US" sz="1600" baseline="0" dirty="0" smtClean="0">
                          <a:solidFill>
                            <a:srgbClr val="E2231A"/>
                          </a:solidFill>
                        </a:rPr>
                        <a:t> Score</a:t>
                      </a:r>
                      <a:endParaRPr lang="en-US" sz="1600" dirty="0">
                        <a:solidFill>
                          <a:srgbClr val="E2231A"/>
                        </a:solidFill>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dirty="0" smtClean="0"/>
                        <a:t>HAMD 17</a:t>
                      </a:r>
                    </a:p>
                  </a:txBody>
                  <a:tcPr/>
                </a:tc>
                <a:tc>
                  <a:txBody>
                    <a:bodyPr/>
                    <a:lstStyle/>
                    <a:p>
                      <a:pPr algn="ctr"/>
                      <a:endParaRPr lang="en-US" sz="1600" dirty="0"/>
                    </a:p>
                  </a:txBody>
                  <a:tcPr/>
                </a:tc>
                <a:tc>
                  <a:txBody>
                    <a:bodyPr/>
                    <a:lstStyle/>
                    <a:p>
                      <a:pPr algn="ctr"/>
                      <a:r>
                        <a:rPr lang="en-US" sz="1600" dirty="0" smtClean="0"/>
                        <a:t>18</a:t>
                      </a:r>
                      <a:endParaRPr lang="en-US" sz="1600" dirty="0"/>
                    </a:p>
                  </a:txBody>
                  <a:tcPr/>
                </a:tc>
                <a:tc>
                  <a:txBody>
                    <a:bodyPr/>
                    <a:lstStyle/>
                    <a:p>
                      <a:pPr algn="ctr"/>
                      <a:r>
                        <a:rPr lang="en-US" sz="1600" dirty="0" smtClean="0"/>
                        <a:t>Y</a:t>
                      </a:r>
                      <a:endParaRPr lang="en-US" sz="1600" dirty="0"/>
                    </a:p>
                  </a:txBody>
                  <a:tcPr/>
                </a:tc>
              </a:tr>
            </a:tbl>
          </a:graphicData>
        </a:graphic>
      </p:graphicFrame>
    </p:spTree>
    <p:extLst>
      <p:ext uri="{BB962C8B-B14F-4D97-AF65-F5344CB8AC3E}">
        <p14:creationId xmlns:p14="http://schemas.microsoft.com/office/powerpoint/2010/main" val="2271901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Questionnaires @ Lilly</a:t>
            </a:r>
            <a:endParaRPr lang="en-US" dirty="0"/>
          </a:p>
        </p:txBody>
      </p:sp>
      <p:sp>
        <p:nvSpPr>
          <p:cNvPr id="3" name="Content Placeholder 2"/>
          <p:cNvSpPr>
            <a:spLocks noGrp="1"/>
          </p:cNvSpPr>
          <p:nvPr>
            <p:ph idx="1"/>
          </p:nvPr>
        </p:nvSpPr>
        <p:spPr>
          <a:xfrm>
            <a:off x="347471" y="1488533"/>
            <a:ext cx="8491835" cy="1924518"/>
          </a:xfrm>
          <a:ln>
            <a:solidFill>
              <a:srgbClr val="E2231A"/>
            </a:solidFill>
          </a:ln>
        </p:spPr>
        <p:txBody>
          <a:bodyPr>
            <a:normAutofit/>
          </a:bodyPr>
          <a:lstStyle/>
          <a:p>
            <a:r>
              <a:rPr lang="en-US" sz="2800" dirty="0" smtClean="0"/>
              <a:t>There are over 80 different questionnaires used at Lilly, with a total of over 2,300 questions</a:t>
            </a:r>
          </a:p>
          <a:p>
            <a:r>
              <a:rPr lang="en-US" sz="2800" dirty="0" smtClean="0"/>
              <a:t>What is the best way to keep track of which questions go with which questionnaires?</a:t>
            </a:r>
            <a:endParaRPr lang="en-US" dirty="0"/>
          </a:p>
          <a:p>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25</a:t>
            </a:fld>
            <a:endParaRPr lang="en-US" dirty="0"/>
          </a:p>
        </p:txBody>
      </p:sp>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200000">
            <a:off x="383846" y="4157053"/>
            <a:ext cx="2562813" cy="1701708"/>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grpSp>
        <p:nvGrpSpPr>
          <p:cNvPr id="10" name="Group 9"/>
          <p:cNvGrpSpPr/>
          <p:nvPr/>
        </p:nvGrpSpPr>
        <p:grpSpPr>
          <a:xfrm>
            <a:off x="3370521" y="3519377"/>
            <a:ext cx="5468785" cy="2836973"/>
            <a:chOff x="3370521" y="3519377"/>
            <a:chExt cx="5468785" cy="2836973"/>
          </a:xfrm>
        </p:grpSpPr>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89092" y="3883245"/>
              <a:ext cx="5350214" cy="2473105"/>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sp>
          <p:nvSpPr>
            <p:cNvPr id="9" name="TextBox 8"/>
            <p:cNvSpPr txBox="1"/>
            <p:nvPr/>
          </p:nvSpPr>
          <p:spPr>
            <a:xfrm>
              <a:off x="3370521" y="3519377"/>
              <a:ext cx="2834010" cy="400110"/>
            </a:xfrm>
            <a:prstGeom prst="rect">
              <a:avLst/>
            </a:prstGeom>
            <a:noFill/>
          </p:spPr>
          <p:txBody>
            <a:bodyPr wrap="square" rtlCol="0">
              <a:spAutoFit/>
            </a:bodyPr>
            <a:lstStyle/>
            <a:p>
              <a:r>
                <a:rPr lang="en-US" sz="2000" dirty="0" smtClean="0">
                  <a:solidFill>
                    <a:srgbClr val="E2231A"/>
                  </a:solidFill>
                </a:rPr>
                <a:t>Example Questionnaires:</a:t>
              </a:r>
              <a:endParaRPr lang="en-US" sz="2000" dirty="0">
                <a:solidFill>
                  <a:srgbClr val="E2231A"/>
                </a:solidFill>
              </a:endParaRPr>
            </a:p>
          </p:txBody>
        </p:sp>
      </p:grpSp>
    </p:spTree>
    <p:extLst>
      <p:ext uri="{BB962C8B-B14F-4D97-AF65-F5344CB8AC3E}">
        <p14:creationId xmlns:p14="http://schemas.microsoft.com/office/powerpoint/2010/main" val="100425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Lilly Module </a:t>
            </a:r>
            <a:r>
              <a:rPr lang="en-US" dirty="0"/>
              <a:t>5</a:t>
            </a:r>
            <a:r>
              <a:rPr lang="en-US" dirty="0" smtClean="0"/>
              <a:t> </a:t>
            </a:r>
            <a:r>
              <a:rPr lang="en-US" dirty="0"/>
              <a:t>Exercise </a:t>
            </a:r>
            <a:r>
              <a:rPr lang="en-US" dirty="0" smtClean="0"/>
              <a:t>#1</a:t>
            </a:r>
            <a:br>
              <a:rPr lang="en-US" dirty="0" smtClean="0"/>
            </a:br>
            <a:endParaRPr lang="en-US" dirty="0"/>
          </a:p>
        </p:txBody>
      </p:sp>
    </p:spTree>
    <p:extLst>
      <p:ext uri="{BB962C8B-B14F-4D97-AF65-F5344CB8AC3E}">
        <p14:creationId xmlns:p14="http://schemas.microsoft.com/office/powerpoint/2010/main" val="359178737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Group Exercise </a:t>
            </a:r>
            <a:r>
              <a:rPr lang="en-US" dirty="0"/>
              <a:t>#1</a:t>
            </a:r>
          </a:p>
        </p:txBody>
      </p:sp>
      <p:sp>
        <p:nvSpPr>
          <p:cNvPr id="3" name="Content Placeholder 2"/>
          <p:cNvSpPr>
            <a:spLocks noGrp="1"/>
          </p:cNvSpPr>
          <p:nvPr>
            <p:ph idx="1"/>
          </p:nvPr>
        </p:nvSpPr>
        <p:spPr>
          <a:ln>
            <a:solidFill>
              <a:srgbClr val="E2231A"/>
            </a:solidFill>
          </a:ln>
        </p:spPr>
        <p:txBody>
          <a:bodyPr>
            <a:normAutofit/>
          </a:bodyPr>
          <a:lstStyle/>
          <a:p>
            <a:pPr marL="0" indent="0">
              <a:buNone/>
            </a:pPr>
            <a:r>
              <a:rPr lang="en-US" sz="2400" u="sng" dirty="0"/>
              <a:t>Resources:</a:t>
            </a:r>
          </a:p>
          <a:p>
            <a:r>
              <a:rPr lang="en-US" sz="2400" dirty="0"/>
              <a:t>Use “Lilly Mod </a:t>
            </a:r>
            <a:r>
              <a:rPr lang="en-US" sz="2400" dirty="0" smtClean="0"/>
              <a:t>5 </a:t>
            </a:r>
            <a:r>
              <a:rPr lang="en-US" sz="2400" dirty="0"/>
              <a:t>Exercise” template (Lilly Mod </a:t>
            </a:r>
            <a:r>
              <a:rPr lang="en-US" sz="2400" dirty="0" smtClean="0"/>
              <a:t>5 </a:t>
            </a:r>
            <a:r>
              <a:rPr lang="en-US" sz="2400" dirty="0"/>
              <a:t>Ex. 1 tab)</a:t>
            </a:r>
          </a:p>
          <a:p>
            <a:r>
              <a:rPr lang="en-US" sz="2400" dirty="0" smtClean="0"/>
              <a:t>Blood </a:t>
            </a:r>
            <a:r>
              <a:rPr lang="en-US" sz="2400" dirty="0"/>
              <a:t>Chemistry </a:t>
            </a:r>
            <a:r>
              <a:rPr lang="en-US" sz="2400" dirty="0" smtClean="0"/>
              <a:t>CRF.png</a:t>
            </a:r>
          </a:p>
          <a:p>
            <a:r>
              <a:rPr lang="en-US" sz="2400" dirty="0" smtClean="0"/>
              <a:t>SDTM IG v3.2</a:t>
            </a:r>
            <a:endParaRPr lang="en-US" sz="2400" dirty="0"/>
          </a:p>
          <a:p>
            <a:endParaRPr lang="en-US" sz="2400" dirty="0" smtClean="0"/>
          </a:p>
          <a:p>
            <a:pPr marL="0" indent="0">
              <a:buNone/>
            </a:pPr>
            <a:r>
              <a:rPr lang="en-US" sz="2400" u="sng" dirty="0"/>
              <a:t>Exercise</a:t>
            </a:r>
            <a:r>
              <a:rPr lang="en-US" sz="2400" u="sng" dirty="0" smtClean="0"/>
              <a:t>:</a:t>
            </a:r>
            <a:endParaRPr lang="en-US" sz="2400" dirty="0"/>
          </a:p>
          <a:p>
            <a:r>
              <a:rPr lang="en-US" sz="2400" dirty="0"/>
              <a:t>Based on the Blood Chemistry CRF,</a:t>
            </a:r>
          </a:p>
          <a:p>
            <a:pPr lvl="1"/>
            <a:r>
              <a:rPr lang="en-US" sz="2200" dirty="0" smtClean="0"/>
              <a:t>Determine </a:t>
            </a:r>
            <a:r>
              <a:rPr lang="en-US" sz="2200" dirty="0"/>
              <a:t>an appropriate domain name </a:t>
            </a:r>
            <a:r>
              <a:rPr lang="en-US" sz="2200" dirty="0" smtClean="0"/>
              <a:t>and determine how the variables on the CRF map to SDTM variables. </a:t>
            </a:r>
          </a:p>
          <a:p>
            <a:pPr lvl="1"/>
            <a:r>
              <a:rPr lang="en-US" sz="2200" dirty="0" smtClean="0"/>
              <a:t>Which variables have Controlled Terminology?</a:t>
            </a:r>
          </a:p>
          <a:p>
            <a:endParaRPr lang="en-US" sz="2400" dirty="0"/>
          </a:p>
          <a:p>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27</a:t>
            </a:fld>
            <a:endParaRPr lang="en-US" dirty="0"/>
          </a:p>
        </p:txBody>
      </p:sp>
    </p:spTree>
    <p:extLst>
      <p:ext uri="{BB962C8B-B14F-4D97-AF65-F5344CB8AC3E}">
        <p14:creationId xmlns:p14="http://schemas.microsoft.com/office/powerpoint/2010/main" val="275470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Exercise #1 </a:t>
            </a:r>
            <a:r>
              <a:rPr lang="en-US" dirty="0"/>
              <a:t>– Blood Chemistry CRF</a:t>
            </a:r>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28</a:t>
            </a:fld>
            <a:endParaRPr lang="en-US" dirty="0"/>
          </a:p>
        </p:txBody>
      </p:sp>
      <p:grpSp>
        <p:nvGrpSpPr>
          <p:cNvPr id="3" name="Group 2"/>
          <p:cNvGrpSpPr/>
          <p:nvPr/>
        </p:nvGrpSpPr>
        <p:grpSpPr>
          <a:xfrm>
            <a:off x="1142998" y="2111890"/>
            <a:ext cx="6705602" cy="4244460"/>
            <a:chOff x="740228" y="1524000"/>
            <a:chExt cx="7630297" cy="4953000"/>
          </a:xfrm>
        </p:grpSpPr>
        <p:pic>
          <p:nvPicPr>
            <p:cNvPr id="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0228" y="1524000"/>
              <a:ext cx="7630297" cy="4953000"/>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sp>
          <p:nvSpPr>
            <p:cNvPr id="8" name="Text Box 6"/>
            <p:cNvSpPr txBox="1"/>
            <p:nvPr/>
          </p:nvSpPr>
          <p:spPr>
            <a:xfrm>
              <a:off x="2041298" y="3790102"/>
              <a:ext cx="812434" cy="200025"/>
            </a:xfrm>
            <a:prstGeom prst="rect">
              <a:avLst/>
            </a:prstGeom>
            <a:solidFill>
              <a:schemeClr val="lt1"/>
            </a:solidFill>
            <a:ln w="6350">
              <a:solidFill>
                <a:schemeClr val="bg1"/>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900" dirty="0" smtClean="0">
                  <a:effectLst/>
                  <a:ea typeface="Calibri" panose="020F0502020204030204" pitchFamily="34" charset="0"/>
                  <a:cs typeface="Times New Roman" panose="02020603050405020304" pitchFamily="18" charset="0"/>
                </a:rPr>
                <a:t>Phosphate</a:t>
              </a:r>
              <a:endParaRPr lang="en-US" sz="900" dirty="0">
                <a:effectLst/>
                <a:ea typeface="Calibri" panose="020F0502020204030204" pitchFamily="34" charset="0"/>
                <a:cs typeface="Times New Roman" panose="02020603050405020304" pitchFamily="18" charset="0"/>
              </a:endParaRPr>
            </a:p>
          </p:txBody>
        </p:sp>
        <p:sp>
          <p:nvSpPr>
            <p:cNvPr id="10" name="Text Box 6"/>
            <p:cNvSpPr txBox="1"/>
            <p:nvPr/>
          </p:nvSpPr>
          <p:spPr>
            <a:xfrm>
              <a:off x="2041298" y="4964602"/>
              <a:ext cx="812434" cy="200025"/>
            </a:xfrm>
            <a:prstGeom prst="rect">
              <a:avLst/>
            </a:prstGeom>
            <a:solidFill>
              <a:schemeClr val="lt1"/>
            </a:solidFill>
            <a:ln w="6350">
              <a:solidFill>
                <a:schemeClr val="bg1"/>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900" dirty="0" smtClean="0">
                  <a:effectLst/>
                  <a:ea typeface="Calibri" panose="020F0502020204030204" pitchFamily="34" charset="0"/>
                  <a:cs typeface="Times New Roman" panose="02020603050405020304" pitchFamily="18" charset="0"/>
                </a:rPr>
                <a:t>Phosphate</a:t>
              </a:r>
              <a:endParaRPr lang="en-US" sz="900" dirty="0">
                <a:effectLst/>
                <a:ea typeface="Calibri" panose="020F0502020204030204" pitchFamily="34" charset="0"/>
                <a:cs typeface="Times New Roman" panose="02020603050405020304" pitchFamily="18" charset="0"/>
              </a:endParaRPr>
            </a:p>
          </p:txBody>
        </p:sp>
        <p:sp>
          <p:nvSpPr>
            <p:cNvPr id="11" name="Text Box 6"/>
            <p:cNvSpPr txBox="1"/>
            <p:nvPr/>
          </p:nvSpPr>
          <p:spPr>
            <a:xfrm>
              <a:off x="2041298" y="6168979"/>
              <a:ext cx="812434" cy="200025"/>
            </a:xfrm>
            <a:prstGeom prst="rect">
              <a:avLst/>
            </a:prstGeom>
            <a:solidFill>
              <a:schemeClr val="lt1"/>
            </a:solidFill>
            <a:ln w="6350">
              <a:solidFill>
                <a:schemeClr val="bg1"/>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900" dirty="0" smtClean="0">
                  <a:effectLst/>
                  <a:ea typeface="Calibri" panose="020F0502020204030204" pitchFamily="34" charset="0"/>
                  <a:cs typeface="Times New Roman" panose="02020603050405020304" pitchFamily="18" charset="0"/>
                </a:rPr>
                <a:t>Phosphate</a:t>
              </a:r>
              <a:endParaRPr lang="en-US" sz="900" dirty="0">
                <a:effectLst/>
                <a:ea typeface="Calibri" panose="020F0502020204030204" pitchFamily="34" charset="0"/>
                <a:cs typeface="Times New Roman" panose="02020603050405020304" pitchFamily="18" charset="0"/>
              </a:endParaRPr>
            </a:p>
          </p:txBody>
        </p:sp>
      </p:grpSp>
      <p:sp>
        <p:nvSpPr>
          <p:cNvPr id="12" name="Content Placeholder 2"/>
          <p:cNvSpPr>
            <a:spLocks noGrp="1"/>
          </p:cNvSpPr>
          <p:nvPr>
            <p:ph idx="1"/>
          </p:nvPr>
        </p:nvSpPr>
        <p:spPr>
          <a:xfrm>
            <a:off x="216948" y="1456145"/>
            <a:ext cx="8622358" cy="549501"/>
          </a:xfrm>
          <a:ln>
            <a:solidFill>
              <a:srgbClr val="E2231A"/>
            </a:solidFill>
          </a:ln>
        </p:spPr>
        <p:txBody>
          <a:bodyPr>
            <a:normAutofit fontScale="92500"/>
          </a:bodyPr>
          <a:lstStyle/>
          <a:p>
            <a:pPr marL="0" indent="0">
              <a:buNone/>
            </a:pPr>
            <a:r>
              <a:rPr lang="en-US" sz="2400" dirty="0" smtClean="0"/>
              <a:t>Open the Mod 5 Ex. 1 spreadsheet or use a hard copy of the CRF</a:t>
            </a:r>
            <a:endParaRPr lang="en-US" sz="2400" dirty="0"/>
          </a:p>
          <a:p>
            <a:endParaRPr lang="en-US" sz="2400" dirty="0"/>
          </a:p>
          <a:p>
            <a:endParaRPr lang="en-US" dirty="0"/>
          </a:p>
        </p:txBody>
      </p:sp>
    </p:spTree>
    <p:extLst>
      <p:ext uri="{BB962C8B-B14F-4D97-AF65-F5344CB8AC3E}">
        <p14:creationId xmlns:p14="http://schemas.microsoft.com/office/powerpoint/2010/main" val="117415183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Exercise #1 – </a:t>
            </a:r>
            <a:r>
              <a:rPr lang="en-US" dirty="0" smtClean="0"/>
              <a:t>Step </a:t>
            </a:r>
            <a:r>
              <a:rPr lang="en-US" dirty="0"/>
              <a:t>b</a:t>
            </a:r>
            <a:r>
              <a:rPr lang="en-US" dirty="0" smtClean="0"/>
              <a:t>y Step</a:t>
            </a:r>
            <a:endParaRPr lang="en-US" dirty="0"/>
          </a:p>
        </p:txBody>
      </p:sp>
      <p:sp>
        <p:nvSpPr>
          <p:cNvPr id="3" name="Content Placeholder 2"/>
          <p:cNvSpPr>
            <a:spLocks noGrp="1"/>
          </p:cNvSpPr>
          <p:nvPr>
            <p:ph idx="1"/>
          </p:nvPr>
        </p:nvSpPr>
        <p:spPr>
          <a:ln>
            <a:solidFill>
              <a:srgbClr val="E2231A"/>
            </a:solidFill>
          </a:ln>
        </p:spPr>
        <p:txBody>
          <a:bodyPr>
            <a:normAutofit/>
          </a:bodyPr>
          <a:lstStyle/>
          <a:p>
            <a:r>
              <a:rPr lang="en-US" sz="2300" dirty="0"/>
              <a:t>Determine the name of the </a:t>
            </a:r>
            <a:r>
              <a:rPr lang="en-US" sz="2300" dirty="0" smtClean="0"/>
              <a:t>domain</a:t>
            </a:r>
          </a:p>
          <a:p>
            <a:endParaRPr lang="en-US" sz="2300" dirty="0"/>
          </a:p>
          <a:p>
            <a:r>
              <a:rPr lang="en-US" sz="2300" dirty="0"/>
              <a:t>Identify </a:t>
            </a:r>
            <a:r>
              <a:rPr lang="en-US" sz="2300" dirty="0" smtClean="0"/>
              <a:t>the SDTM variables needed to capture the data from this CRF. </a:t>
            </a:r>
          </a:p>
          <a:p>
            <a:endParaRPr lang="en-US" sz="3000" dirty="0"/>
          </a:p>
          <a:p>
            <a:endParaRPr lang="en-US" sz="3000" dirty="0" smtClean="0"/>
          </a:p>
          <a:p>
            <a:pPr marL="0" indent="0">
              <a:buNone/>
            </a:pPr>
            <a:endParaRPr lang="en-US" sz="3000"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29</a:t>
            </a:fld>
            <a:endParaRPr lang="en-US" dirty="0"/>
          </a:p>
        </p:txBody>
      </p:sp>
    </p:spTree>
    <p:extLst>
      <p:ext uri="{BB962C8B-B14F-4D97-AF65-F5344CB8AC3E}">
        <p14:creationId xmlns:p14="http://schemas.microsoft.com/office/powerpoint/2010/main" val="1241931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3200" dirty="0" smtClean="0"/>
              <a:t>Lilly </a:t>
            </a:r>
            <a:r>
              <a:rPr lang="en-US" sz="3200" dirty="0"/>
              <a:t>Workshop Module </a:t>
            </a:r>
            <a:r>
              <a:rPr lang="en-US" sz="3200" dirty="0" smtClean="0"/>
              <a:t>5 </a:t>
            </a:r>
            <a:br>
              <a:rPr lang="en-US" sz="3200" dirty="0" smtClean="0"/>
            </a:br>
            <a:r>
              <a:rPr lang="en-US" sz="3200" dirty="0" smtClean="0"/>
              <a:t>SDTM Findings Domains</a:t>
            </a:r>
            <a:endParaRPr lang="en-US" sz="3200" dirty="0"/>
          </a:p>
        </p:txBody>
      </p:sp>
    </p:spTree>
    <p:extLst>
      <p:ext uri="{BB962C8B-B14F-4D97-AF65-F5344CB8AC3E}">
        <p14:creationId xmlns:p14="http://schemas.microsoft.com/office/powerpoint/2010/main" val="367276153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Exercise #1 </a:t>
            </a:r>
            <a:r>
              <a:rPr lang="en-US" dirty="0"/>
              <a:t>– Blood Chemistry CRF</a:t>
            </a:r>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30</a:t>
            </a:fld>
            <a:endParaRPr lang="en-US" dirty="0"/>
          </a:p>
        </p:txBody>
      </p:sp>
      <p:grpSp>
        <p:nvGrpSpPr>
          <p:cNvPr id="3" name="Group 2"/>
          <p:cNvGrpSpPr/>
          <p:nvPr/>
        </p:nvGrpSpPr>
        <p:grpSpPr>
          <a:xfrm>
            <a:off x="1219199" y="1686242"/>
            <a:ext cx="6705602" cy="4244460"/>
            <a:chOff x="740228" y="1524000"/>
            <a:chExt cx="7630297" cy="4953000"/>
          </a:xfrm>
        </p:grpSpPr>
        <p:pic>
          <p:nvPicPr>
            <p:cNvPr id="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0228" y="1524000"/>
              <a:ext cx="7630297" cy="4953000"/>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sp>
          <p:nvSpPr>
            <p:cNvPr id="8" name="Text Box 6"/>
            <p:cNvSpPr txBox="1"/>
            <p:nvPr/>
          </p:nvSpPr>
          <p:spPr>
            <a:xfrm>
              <a:off x="2041298" y="3790102"/>
              <a:ext cx="812434" cy="200025"/>
            </a:xfrm>
            <a:prstGeom prst="rect">
              <a:avLst/>
            </a:prstGeom>
            <a:solidFill>
              <a:schemeClr val="lt1"/>
            </a:solidFill>
            <a:ln w="6350">
              <a:solidFill>
                <a:schemeClr val="bg1"/>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900" dirty="0" smtClean="0">
                  <a:effectLst/>
                  <a:ea typeface="Calibri" panose="020F0502020204030204" pitchFamily="34" charset="0"/>
                  <a:cs typeface="Times New Roman" panose="02020603050405020304" pitchFamily="18" charset="0"/>
                </a:rPr>
                <a:t>Phosphate</a:t>
              </a:r>
              <a:endParaRPr lang="en-US" sz="900" dirty="0">
                <a:effectLst/>
                <a:ea typeface="Calibri" panose="020F0502020204030204" pitchFamily="34" charset="0"/>
                <a:cs typeface="Times New Roman" panose="02020603050405020304" pitchFamily="18" charset="0"/>
              </a:endParaRPr>
            </a:p>
          </p:txBody>
        </p:sp>
        <p:sp>
          <p:nvSpPr>
            <p:cNvPr id="10" name="Text Box 6"/>
            <p:cNvSpPr txBox="1"/>
            <p:nvPr/>
          </p:nvSpPr>
          <p:spPr>
            <a:xfrm>
              <a:off x="2041298" y="4964602"/>
              <a:ext cx="812434" cy="200025"/>
            </a:xfrm>
            <a:prstGeom prst="rect">
              <a:avLst/>
            </a:prstGeom>
            <a:solidFill>
              <a:schemeClr val="lt1"/>
            </a:solidFill>
            <a:ln w="6350">
              <a:solidFill>
                <a:schemeClr val="bg1"/>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900" dirty="0" smtClean="0">
                  <a:effectLst/>
                  <a:ea typeface="Calibri" panose="020F0502020204030204" pitchFamily="34" charset="0"/>
                  <a:cs typeface="Times New Roman" panose="02020603050405020304" pitchFamily="18" charset="0"/>
                </a:rPr>
                <a:t>Phosphate</a:t>
              </a:r>
              <a:endParaRPr lang="en-US" sz="900" dirty="0">
                <a:effectLst/>
                <a:ea typeface="Calibri" panose="020F0502020204030204" pitchFamily="34" charset="0"/>
                <a:cs typeface="Times New Roman" panose="02020603050405020304" pitchFamily="18" charset="0"/>
              </a:endParaRPr>
            </a:p>
          </p:txBody>
        </p:sp>
        <p:sp>
          <p:nvSpPr>
            <p:cNvPr id="11" name="Text Box 6"/>
            <p:cNvSpPr txBox="1"/>
            <p:nvPr/>
          </p:nvSpPr>
          <p:spPr>
            <a:xfrm>
              <a:off x="2041298" y="6168979"/>
              <a:ext cx="812434" cy="200025"/>
            </a:xfrm>
            <a:prstGeom prst="rect">
              <a:avLst/>
            </a:prstGeom>
            <a:solidFill>
              <a:schemeClr val="lt1"/>
            </a:solidFill>
            <a:ln w="6350">
              <a:solidFill>
                <a:schemeClr val="bg1"/>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900" dirty="0" smtClean="0">
                  <a:effectLst/>
                  <a:ea typeface="Calibri" panose="020F0502020204030204" pitchFamily="34" charset="0"/>
                  <a:cs typeface="Times New Roman" panose="02020603050405020304" pitchFamily="18" charset="0"/>
                </a:rPr>
                <a:t>Phosphate</a:t>
              </a:r>
              <a:endParaRPr lang="en-US" sz="900" dirty="0">
                <a:effectLst/>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426282355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Exercise #1 </a:t>
            </a:r>
            <a:r>
              <a:rPr lang="en-US" dirty="0" smtClean="0"/>
              <a:t>–Answer</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31</a:t>
            </a:fld>
            <a:endParaRPr lang="en-US" dirty="0"/>
          </a:p>
        </p:txBody>
      </p:sp>
      <p:pic>
        <p:nvPicPr>
          <p:cNvPr id="12" name="Picture 11"/>
          <p:cNvPicPr>
            <a:picLocks noChangeAspect="1"/>
          </p:cNvPicPr>
          <p:nvPr/>
        </p:nvPicPr>
        <p:blipFill>
          <a:blip r:embed="rId3"/>
          <a:stretch>
            <a:fillRect/>
          </a:stretch>
        </p:blipFill>
        <p:spPr>
          <a:xfrm>
            <a:off x="152506" y="1498977"/>
            <a:ext cx="8686800" cy="2114550"/>
          </a:xfrm>
          <a:prstGeom prst="rect">
            <a:avLst/>
          </a:prstGeom>
        </p:spPr>
      </p:pic>
    </p:spTree>
    <p:extLst>
      <p:ext uri="{BB962C8B-B14F-4D97-AF65-F5344CB8AC3E}">
        <p14:creationId xmlns:p14="http://schemas.microsoft.com/office/powerpoint/2010/main" val="124175880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Exercise #1 – </a:t>
            </a:r>
            <a:r>
              <a:rPr lang="en-US" dirty="0" smtClean="0"/>
              <a:t>Step </a:t>
            </a:r>
            <a:r>
              <a:rPr lang="en-US" dirty="0"/>
              <a:t>b</a:t>
            </a:r>
            <a:r>
              <a:rPr lang="en-US" dirty="0" smtClean="0"/>
              <a:t>y Step</a:t>
            </a:r>
            <a:endParaRPr lang="en-US" dirty="0"/>
          </a:p>
        </p:txBody>
      </p:sp>
      <p:sp>
        <p:nvSpPr>
          <p:cNvPr id="3" name="Content Placeholder 2"/>
          <p:cNvSpPr>
            <a:spLocks noGrp="1"/>
          </p:cNvSpPr>
          <p:nvPr>
            <p:ph idx="1"/>
          </p:nvPr>
        </p:nvSpPr>
        <p:spPr>
          <a:ln>
            <a:solidFill>
              <a:srgbClr val="E2231A"/>
            </a:solidFill>
          </a:ln>
        </p:spPr>
        <p:txBody>
          <a:bodyPr>
            <a:normAutofit/>
          </a:bodyPr>
          <a:lstStyle/>
          <a:p>
            <a:r>
              <a:rPr lang="en-US" sz="2300" dirty="0">
                <a:solidFill>
                  <a:srgbClr val="BFB7B1"/>
                </a:solidFill>
              </a:rPr>
              <a:t>Determine the name of the </a:t>
            </a:r>
            <a:r>
              <a:rPr lang="en-US" sz="2300" dirty="0" smtClean="0">
                <a:solidFill>
                  <a:srgbClr val="BFB7B1"/>
                </a:solidFill>
              </a:rPr>
              <a:t>domain</a:t>
            </a:r>
          </a:p>
          <a:p>
            <a:endParaRPr lang="en-US" sz="2300" dirty="0">
              <a:solidFill>
                <a:srgbClr val="BFB7B1"/>
              </a:solidFill>
            </a:endParaRPr>
          </a:p>
          <a:p>
            <a:r>
              <a:rPr lang="en-US" sz="2300" dirty="0">
                <a:solidFill>
                  <a:srgbClr val="BFB7B1"/>
                </a:solidFill>
              </a:rPr>
              <a:t>Identify </a:t>
            </a:r>
            <a:r>
              <a:rPr lang="en-US" sz="2300" dirty="0" smtClean="0">
                <a:solidFill>
                  <a:srgbClr val="BFB7B1"/>
                </a:solidFill>
              </a:rPr>
              <a:t>the SDTM variables needed to capture the data from this CRF. </a:t>
            </a:r>
          </a:p>
          <a:p>
            <a:endParaRPr lang="en-US" sz="2300" dirty="0"/>
          </a:p>
          <a:p>
            <a:r>
              <a:rPr lang="en-US" sz="2300" dirty="0"/>
              <a:t>Determine </a:t>
            </a:r>
            <a:r>
              <a:rPr lang="en-US" sz="2300" dirty="0" smtClean="0"/>
              <a:t>if the variables are Required, Expected, or Permissible per the SDTM IG.</a:t>
            </a:r>
          </a:p>
          <a:p>
            <a:endParaRPr lang="en-US" sz="3000" dirty="0" smtClean="0"/>
          </a:p>
          <a:p>
            <a:endParaRPr lang="en-US" sz="3000" dirty="0" smtClean="0"/>
          </a:p>
          <a:p>
            <a:pPr marL="0" indent="0">
              <a:buNone/>
            </a:pPr>
            <a:endParaRPr lang="en-US" sz="3000"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32</a:t>
            </a:fld>
            <a:endParaRPr lang="en-US" dirty="0"/>
          </a:p>
        </p:txBody>
      </p:sp>
    </p:spTree>
    <p:extLst>
      <p:ext uri="{BB962C8B-B14F-4D97-AF65-F5344CB8AC3E}">
        <p14:creationId xmlns:p14="http://schemas.microsoft.com/office/powerpoint/2010/main" val="289228599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Exercise #1 </a:t>
            </a:r>
            <a:r>
              <a:rPr lang="en-US" dirty="0" smtClean="0"/>
              <a:t>–Answer</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33</a:t>
            </a:fld>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3503779578"/>
              </p:ext>
            </p:extLst>
          </p:nvPr>
        </p:nvGraphicFramePr>
        <p:xfrm>
          <a:off x="705611" y="3870110"/>
          <a:ext cx="4180490" cy="1426451"/>
        </p:xfrm>
        <a:graphic>
          <a:graphicData uri="http://schemas.openxmlformats.org/presentationml/2006/ole">
            <mc:AlternateContent xmlns:mc="http://schemas.openxmlformats.org/markup-compatibility/2006">
              <mc:Choice xmlns:v="urn:schemas-microsoft-com:vml" Requires="v">
                <p:oleObj spid="_x0000_s12309" name="Worksheet" r:id="rId5" imgW="2819374" imgH="962012" progId="Excel.Sheet.12">
                  <p:embed/>
                </p:oleObj>
              </mc:Choice>
              <mc:Fallback>
                <p:oleObj name="Worksheet" r:id="rId5" imgW="2819374" imgH="962012" progId="Excel.Sheet.12">
                  <p:embed/>
                  <p:pic>
                    <p:nvPicPr>
                      <p:cNvPr id="0" name=""/>
                      <p:cNvPicPr/>
                      <p:nvPr/>
                    </p:nvPicPr>
                    <p:blipFill>
                      <a:blip r:embed="rId6"/>
                      <a:stretch>
                        <a:fillRect/>
                      </a:stretch>
                    </p:blipFill>
                    <p:spPr>
                      <a:xfrm>
                        <a:off x="705611" y="3870110"/>
                        <a:ext cx="4180490" cy="1426451"/>
                      </a:xfrm>
                      <a:prstGeom prst="rect">
                        <a:avLst/>
                      </a:prstGeom>
                    </p:spPr>
                  </p:pic>
                </p:oleObj>
              </mc:Fallback>
            </mc:AlternateContent>
          </a:graphicData>
        </a:graphic>
      </p:graphicFrame>
      <p:pic>
        <p:nvPicPr>
          <p:cNvPr id="12" name="Picture 11"/>
          <p:cNvPicPr>
            <a:picLocks noChangeAspect="1"/>
          </p:cNvPicPr>
          <p:nvPr/>
        </p:nvPicPr>
        <p:blipFill>
          <a:blip r:embed="rId7"/>
          <a:stretch>
            <a:fillRect/>
          </a:stretch>
        </p:blipFill>
        <p:spPr>
          <a:xfrm>
            <a:off x="152506" y="1498977"/>
            <a:ext cx="8686800" cy="2114550"/>
          </a:xfrm>
          <a:prstGeom prst="rect">
            <a:avLst/>
          </a:prstGeom>
        </p:spPr>
      </p:pic>
    </p:spTree>
    <p:extLst>
      <p:ext uri="{BB962C8B-B14F-4D97-AF65-F5344CB8AC3E}">
        <p14:creationId xmlns:p14="http://schemas.microsoft.com/office/powerpoint/2010/main" val="72969501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Exercise #1 – </a:t>
            </a:r>
            <a:r>
              <a:rPr lang="en-US" dirty="0" smtClean="0"/>
              <a:t>Step </a:t>
            </a:r>
            <a:r>
              <a:rPr lang="en-US" dirty="0"/>
              <a:t>b</a:t>
            </a:r>
            <a:r>
              <a:rPr lang="en-US" dirty="0" smtClean="0"/>
              <a:t>y Step</a:t>
            </a:r>
            <a:endParaRPr lang="en-US" dirty="0"/>
          </a:p>
        </p:txBody>
      </p:sp>
      <p:sp>
        <p:nvSpPr>
          <p:cNvPr id="3" name="Content Placeholder 2"/>
          <p:cNvSpPr>
            <a:spLocks noGrp="1"/>
          </p:cNvSpPr>
          <p:nvPr>
            <p:ph idx="1"/>
          </p:nvPr>
        </p:nvSpPr>
        <p:spPr>
          <a:ln>
            <a:solidFill>
              <a:srgbClr val="E2231A"/>
            </a:solidFill>
          </a:ln>
        </p:spPr>
        <p:txBody>
          <a:bodyPr>
            <a:normAutofit/>
          </a:bodyPr>
          <a:lstStyle/>
          <a:p>
            <a:r>
              <a:rPr lang="en-US" sz="2300" dirty="0">
                <a:solidFill>
                  <a:srgbClr val="BFB7B1"/>
                </a:solidFill>
              </a:rPr>
              <a:t>Determine the name of the </a:t>
            </a:r>
            <a:r>
              <a:rPr lang="en-US" sz="2300" dirty="0" smtClean="0">
                <a:solidFill>
                  <a:srgbClr val="BFB7B1"/>
                </a:solidFill>
              </a:rPr>
              <a:t>domain</a:t>
            </a:r>
          </a:p>
          <a:p>
            <a:pPr marL="0" indent="0">
              <a:buNone/>
            </a:pPr>
            <a:endParaRPr lang="en-US" sz="2300" dirty="0">
              <a:solidFill>
                <a:srgbClr val="BFB7B1"/>
              </a:solidFill>
            </a:endParaRPr>
          </a:p>
          <a:p>
            <a:r>
              <a:rPr lang="en-US" sz="2300" dirty="0">
                <a:solidFill>
                  <a:srgbClr val="BFB7B1"/>
                </a:solidFill>
              </a:rPr>
              <a:t>Identify </a:t>
            </a:r>
            <a:r>
              <a:rPr lang="en-US" sz="2300" dirty="0" smtClean="0">
                <a:solidFill>
                  <a:srgbClr val="BFB7B1"/>
                </a:solidFill>
              </a:rPr>
              <a:t>the SDTM variables needed to capture the data from this CRF. </a:t>
            </a:r>
          </a:p>
          <a:p>
            <a:endParaRPr lang="en-US" sz="2300" dirty="0">
              <a:solidFill>
                <a:srgbClr val="BFB7B1"/>
              </a:solidFill>
            </a:endParaRPr>
          </a:p>
          <a:p>
            <a:r>
              <a:rPr lang="en-US" sz="2300" dirty="0">
                <a:solidFill>
                  <a:srgbClr val="BFB7B1"/>
                </a:solidFill>
              </a:rPr>
              <a:t>Determine </a:t>
            </a:r>
            <a:r>
              <a:rPr lang="en-US" sz="2300" dirty="0" smtClean="0">
                <a:solidFill>
                  <a:srgbClr val="BFB7B1"/>
                </a:solidFill>
              </a:rPr>
              <a:t>if the variables are Required, Expected, or Permissible per the SDTM IG.</a:t>
            </a:r>
          </a:p>
          <a:p>
            <a:endParaRPr lang="en-US" sz="2300" dirty="0" smtClean="0"/>
          </a:p>
          <a:p>
            <a:r>
              <a:rPr lang="en-US" sz="2300" dirty="0" smtClean="0"/>
              <a:t>Which of these variables has Controlled Terminology?</a:t>
            </a:r>
          </a:p>
          <a:p>
            <a:endParaRPr lang="en-US" sz="3000" dirty="0" smtClean="0"/>
          </a:p>
          <a:p>
            <a:endParaRPr lang="en-US" sz="3000" dirty="0" smtClean="0"/>
          </a:p>
          <a:p>
            <a:pPr marL="0" indent="0">
              <a:buNone/>
            </a:pPr>
            <a:endParaRPr lang="en-US" sz="3000"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34</a:t>
            </a:fld>
            <a:endParaRPr lang="en-US" dirty="0"/>
          </a:p>
        </p:txBody>
      </p:sp>
    </p:spTree>
    <p:extLst>
      <p:ext uri="{BB962C8B-B14F-4D97-AF65-F5344CB8AC3E}">
        <p14:creationId xmlns:p14="http://schemas.microsoft.com/office/powerpoint/2010/main" val="186523782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Exercise #1 </a:t>
            </a:r>
            <a:r>
              <a:rPr lang="en-US" dirty="0" smtClean="0"/>
              <a:t>–Answer</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35</a:t>
            </a:fld>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3503779578"/>
              </p:ext>
            </p:extLst>
          </p:nvPr>
        </p:nvGraphicFramePr>
        <p:xfrm>
          <a:off x="705611" y="3870110"/>
          <a:ext cx="4180490" cy="1426451"/>
        </p:xfrm>
        <a:graphic>
          <a:graphicData uri="http://schemas.openxmlformats.org/presentationml/2006/ole">
            <mc:AlternateContent xmlns:mc="http://schemas.openxmlformats.org/markup-compatibility/2006">
              <mc:Choice xmlns:v="urn:schemas-microsoft-com:vml" Requires="v">
                <p:oleObj spid="_x0000_s13352" name="Worksheet" r:id="rId5" imgW="2819374" imgH="962012" progId="Excel.Sheet.12">
                  <p:embed/>
                </p:oleObj>
              </mc:Choice>
              <mc:Fallback>
                <p:oleObj name="Worksheet" r:id="rId5" imgW="2819374" imgH="962012" progId="Excel.Sheet.12">
                  <p:embed/>
                  <p:pic>
                    <p:nvPicPr>
                      <p:cNvPr id="0" name=""/>
                      <p:cNvPicPr/>
                      <p:nvPr/>
                    </p:nvPicPr>
                    <p:blipFill>
                      <a:blip r:embed="rId6"/>
                      <a:stretch>
                        <a:fillRect/>
                      </a:stretch>
                    </p:blipFill>
                    <p:spPr>
                      <a:xfrm>
                        <a:off x="705611" y="3870110"/>
                        <a:ext cx="4180490" cy="1426451"/>
                      </a:xfrm>
                      <a:prstGeom prst="rect">
                        <a:avLst/>
                      </a:prstGeom>
                    </p:spPr>
                  </p:pic>
                </p:oleObj>
              </mc:Fallback>
            </mc:AlternateContent>
          </a:graphicData>
        </a:graphic>
      </p:graphicFrame>
      <p:pic>
        <p:nvPicPr>
          <p:cNvPr id="12" name="Picture 11"/>
          <p:cNvPicPr>
            <a:picLocks noChangeAspect="1"/>
          </p:cNvPicPr>
          <p:nvPr/>
        </p:nvPicPr>
        <p:blipFill>
          <a:blip r:embed="rId7"/>
          <a:stretch>
            <a:fillRect/>
          </a:stretch>
        </p:blipFill>
        <p:spPr>
          <a:xfrm>
            <a:off x="152506" y="1498977"/>
            <a:ext cx="8686800" cy="2114550"/>
          </a:xfrm>
          <a:prstGeom prst="rect">
            <a:avLst/>
          </a:prstGeom>
        </p:spPr>
      </p:pic>
      <p:graphicFrame>
        <p:nvGraphicFramePr>
          <p:cNvPr id="8" name="Object 7"/>
          <p:cNvGraphicFramePr>
            <a:graphicFrameLocks noChangeAspect="1"/>
          </p:cNvGraphicFramePr>
          <p:nvPr>
            <p:extLst>
              <p:ext uri="{D42A27DB-BD31-4B8C-83A1-F6EECF244321}">
                <p14:modId xmlns:p14="http://schemas.microsoft.com/office/powerpoint/2010/main" val="3452410497"/>
              </p:ext>
            </p:extLst>
          </p:nvPr>
        </p:nvGraphicFramePr>
        <p:xfrm>
          <a:off x="5734050" y="3870110"/>
          <a:ext cx="1638300" cy="1708916"/>
        </p:xfrm>
        <a:graphic>
          <a:graphicData uri="http://schemas.openxmlformats.org/presentationml/2006/ole">
            <mc:AlternateContent xmlns:mc="http://schemas.openxmlformats.org/markup-compatibility/2006">
              <mc:Choice xmlns:v="urn:schemas-microsoft-com:vml" Requires="v">
                <p:oleObj spid="_x0000_s13353" name="Worksheet" r:id="rId9" imgW="1105028" imgH="1152576" progId="Excel.Sheet.12">
                  <p:embed/>
                </p:oleObj>
              </mc:Choice>
              <mc:Fallback>
                <p:oleObj name="Worksheet" r:id="rId9" imgW="1105028" imgH="1152576" progId="Excel.Sheet.12">
                  <p:embed/>
                  <p:pic>
                    <p:nvPicPr>
                      <p:cNvPr id="0" name=""/>
                      <p:cNvPicPr/>
                      <p:nvPr/>
                    </p:nvPicPr>
                    <p:blipFill>
                      <a:blip r:embed="rId10"/>
                      <a:stretch>
                        <a:fillRect/>
                      </a:stretch>
                    </p:blipFill>
                    <p:spPr>
                      <a:xfrm>
                        <a:off x="5734050" y="3870110"/>
                        <a:ext cx="1638300" cy="1708916"/>
                      </a:xfrm>
                      <a:prstGeom prst="rect">
                        <a:avLst/>
                      </a:prstGeom>
                    </p:spPr>
                  </p:pic>
                </p:oleObj>
              </mc:Fallback>
            </mc:AlternateContent>
          </a:graphicData>
        </a:graphic>
      </p:graphicFrame>
    </p:spTree>
    <p:extLst>
      <p:ext uri="{BB962C8B-B14F-4D97-AF65-F5344CB8AC3E}">
        <p14:creationId xmlns:p14="http://schemas.microsoft.com/office/powerpoint/2010/main" val="4123666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Exercise #1 – </a:t>
            </a:r>
            <a:r>
              <a:rPr lang="en-US" dirty="0" smtClean="0"/>
              <a:t>Step </a:t>
            </a:r>
            <a:r>
              <a:rPr lang="en-US" dirty="0"/>
              <a:t>b</a:t>
            </a:r>
            <a:r>
              <a:rPr lang="en-US" dirty="0" smtClean="0"/>
              <a:t>y Step</a:t>
            </a:r>
            <a:endParaRPr lang="en-US" dirty="0"/>
          </a:p>
        </p:txBody>
      </p:sp>
      <p:sp>
        <p:nvSpPr>
          <p:cNvPr id="3" name="Content Placeholder 2"/>
          <p:cNvSpPr>
            <a:spLocks noGrp="1"/>
          </p:cNvSpPr>
          <p:nvPr>
            <p:ph idx="1"/>
          </p:nvPr>
        </p:nvSpPr>
        <p:spPr>
          <a:xfrm>
            <a:off x="347471" y="1488532"/>
            <a:ext cx="8491835" cy="4867818"/>
          </a:xfrm>
          <a:ln>
            <a:solidFill>
              <a:srgbClr val="E2231A"/>
            </a:solidFill>
          </a:ln>
        </p:spPr>
        <p:txBody>
          <a:bodyPr>
            <a:normAutofit fontScale="92500" lnSpcReduction="10000"/>
          </a:bodyPr>
          <a:lstStyle/>
          <a:p>
            <a:r>
              <a:rPr lang="en-US" sz="2700" dirty="0">
                <a:solidFill>
                  <a:srgbClr val="BFB7B1"/>
                </a:solidFill>
              </a:rPr>
              <a:t>Determine the name of the </a:t>
            </a:r>
            <a:r>
              <a:rPr lang="en-US" sz="2700" dirty="0" smtClean="0">
                <a:solidFill>
                  <a:srgbClr val="BFB7B1"/>
                </a:solidFill>
              </a:rPr>
              <a:t>domain</a:t>
            </a:r>
          </a:p>
          <a:p>
            <a:endParaRPr lang="en-US" sz="2500" dirty="0">
              <a:solidFill>
                <a:srgbClr val="BFB7B1"/>
              </a:solidFill>
            </a:endParaRPr>
          </a:p>
          <a:p>
            <a:r>
              <a:rPr lang="en-US" sz="2700" dirty="0">
                <a:solidFill>
                  <a:srgbClr val="BFB7B1"/>
                </a:solidFill>
              </a:rPr>
              <a:t>Identify </a:t>
            </a:r>
            <a:r>
              <a:rPr lang="en-US" sz="2700" dirty="0" smtClean="0">
                <a:solidFill>
                  <a:srgbClr val="BFB7B1"/>
                </a:solidFill>
              </a:rPr>
              <a:t>the SDTM variables needed to capture the data from this CRF. </a:t>
            </a:r>
          </a:p>
          <a:p>
            <a:endParaRPr lang="en-US" sz="2700" dirty="0">
              <a:solidFill>
                <a:srgbClr val="BFB7B1"/>
              </a:solidFill>
            </a:endParaRPr>
          </a:p>
          <a:p>
            <a:r>
              <a:rPr lang="en-US" sz="2500" dirty="0">
                <a:solidFill>
                  <a:srgbClr val="BFB7B1"/>
                </a:solidFill>
              </a:rPr>
              <a:t>Determine</a:t>
            </a:r>
            <a:r>
              <a:rPr lang="en-US" sz="2700" dirty="0">
                <a:solidFill>
                  <a:srgbClr val="BFB7B1"/>
                </a:solidFill>
              </a:rPr>
              <a:t> </a:t>
            </a:r>
            <a:r>
              <a:rPr lang="en-US" sz="2700" dirty="0" smtClean="0">
                <a:solidFill>
                  <a:srgbClr val="BFB7B1"/>
                </a:solidFill>
              </a:rPr>
              <a:t>if the variables are Required, Expected, or Permissible per the SDTM IG.</a:t>
            </a:r>
          </a:p>
          <a:p>
            <a:endParaRPr lang="en-US" sz="2500" dirty="0" smtClean="0">
              <a:solidFill>
                <a:srgbClr val="BFB7B1"/>
              </a:solidFill>
            </a:endParaRPr>
          </a:p>
          <a:p>
            <a:r>
              <a:rPr lang="en-US" sz="2700" dirty="0" smtClean="0">
                <a:solidFill>
                  <a:srgbClr val="BFB7B1"/>
                </a:solidFill>
              </a:rPr>
              <a:t>Which of these variables has Controlled Terminology?</a:t>
            </a:r>
          </a:p>
          <a:p>
            <a:endParaRPr lang="en-US" sz="2500" dirty="0" smtClean="0"/>
          </a:p>
          <a:p>
            <a:r>
              <a:rPr lang="en-US" sz="2700" dirty="0" smtClean="0"/>
              <a:t>Does the data captured on this CRF contain all the variables needed to create a SDTM compliant dataset?</a:t>
            </a:r>
          </a:p>
          <a:p>
            <a:endParaRPr lang="en-US" sz="3000" dirty="0" smtClean="0"/>
          </a:p>
          <a:p>
            <a:pPr marL="0" indent="0">
              <a:buNone/>
            </a:pPr>
            <a:endParaRPr lang="en-US" sz="3000"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36</a:t>
            </a:fld>
            <a:endParaRPr lang="en-US" dirty="0"/>
          </a:p>
        </p:txBody>
      </p:sp>
    </p:spTree>
    <p:extLst>
      <p:ext uri="{BB962C8B-B14F-4D97-AF65-F5344CB8AC3E}">
        <p14:creationId xmlns:p14="http://schemas.microsoft.com/office/powerpoint/2010/main" val="42537384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Exercise #1 </a:t>
            </a:r>
            <a:r>
              <a:rPr lang="en-US" dirty="0" smtClean="0"/>
              <a:t>–Answer</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37</a:t>
            </a:fld>
            <a:endParaRPr lang="en-US" dirty="0"/>
          </a:p>
        </p:txBody>
      </p:sp>
      <p:sp>
        <p:nvSpPr>
          <p:cNvPr id="15" name="TextBox 14"/>
          <p:cNvSpPr txBox="1"/>
          <p:nvPr/>
        </p:nvSpPr>
        <p:spPr>
          <a:xfrm>
            <a:off x="633046" y="5654626"/>
            <a:ext cx="8506111" cy="646331"/>
          </a:xfrm>
          <a:prstGeom prst="rect">
            <a:avLst/>
          </a:prstGeom>
          <a:noFill/>
        </p:spPr>
        <p:txBody>
          <a:bodyPr wrap="none" rtlCol="0">
            <a:spAutoFit/>
          </a:bodyPr>
          <a:lstStyle/>
          <a:p>
            <a:r>
              <a:rPr lang="en-US" b="1" dirty="0" smtClean="0"/>
              <a:t>There are additional Required and Expected variables per the IG (e.g. DOMAIN, LBSEQ, </a:t>
            </a:r>
          </a:p>
          <a:p>
            <a:r>
              <a:rPr lang="en-US" b="1" dirty="0" smtClean="0"/>
              <a:t>LBTESTCD, etc.)</a:t>
            </a:r>
            <a:endParaRPr lang="en-US" b="1" dirty="0"/>
          </a:p>
        </p:txBody>
      </p:sp>
      <p:graphicFrame>
        <p:nvGraphicFramePr>
          <p:cNvPr id="7" name="Object 6"/>
          <p:cNvGraphicFramePr>
            <a:graphicFrameLocks noChangeAspect="1"/>
          </p:cNvGraphicFramePr>
          <p:nvPr>
            <p:extLst>
              <p:ext uri="{D42A27DB-BD31-4B8C-83A1-F6EECF244321}">
                <p14:modId xmlns:p14="http://schemas.microsoft.com/office/powerpoint/2010/main" val="3503779578"/>
              </p:ext>
            </p:extLst>
          </p:nvPr>
        </p:nvGraphicFramePr>
        <p:xfrm>
          <a:off x="705611" y="3870110"/>
          <a:ext cx="4180490" cy="1426451"/>
        </p:xfrm>
        <a:graphic>
          <a:graphicData uri="http://schemas.openxmlformats.org/presentationml/2006/ole">
            <mc:AlternateContent xmlns:mc="http://schemas.openxmlformats.org/markup-compatibility/2006">
              <mc:Choice xmlns:v="urn:schemas-microsoft-com:vml" Requires="v">
                <p:oleObj spid="_x0000_s14376" name="Worksheet" r:id="rId5" imgW="2819374" imgH="962012" progId="Excel.Sheet.12">
                  <p:embed/>
                </p:oleObj>
              </mc:Choice>
              <mc:Fallback>
                <p:oleObj name="Worksheet" r:id="rId5" imgW="2819374" imgH="962012" progId="Excel.Sheet.12">
                  <p:embed/>
                  <p:pic>
                    <p:nvPicPr>
                      <p:cNvPr id="0" name=""/>
                      <p:cNvPicPr/>
                      <p:nvPr/>
                    </p:nvPicPr>
                    <p:blipFill>
                      <a:blip r:embed="rId6"/>
                      <a:stretch>
                        <a:fillRect/>
                      </a:stretch>
                    </p:blipFill>
                    <p:spPr>
                      <a:xfrm>
                        <a:off x="705611" y="3870110"/>
                        <a:ext cx="4180490" cy="1426451"/>
                      </a:xfrm>
                      <a:prstGeom prst="rect">
                        <a:avLst/>
                      </a:prstGeom>
                    </p:spPr>
                  </p:pic>
                </p:oleObj>
              </mc:Fallback>
            </mc:AlternateContent>
          </a:graphicData>
        </a:graphic>
      </p:graphicFrame>
      <p:pic>
        <p:nvPicPr>
          <p:cNvPr id="12" name="Picture 11"/>
          <p:cNvPicPr>
            <a:picLocks noChangeAspect="1"/>
          </p:cNvPicPr>
          <p:nvPr/>
        </p:nvPicPr>
        <p:blipFill>
          <a:blip r:embed="rId7"/>
          <a:stretch>
            <a:fillRect/>
          </a:stretch>
        </p:blipFill>
        <p:spPr>
          <a:xfrm>
            <a:off x="152506" y="1498977"/>
            <a:ext cx="8686800" cy="2114550"/>
          </a:xfrm>
          <a:prstGeom prst="rect">
            <a:avLst/>
          </a:prstGeom>
        </p:spPr>
      </p:pic>
      <p:graphicFrame>
        <p:nvGraphicFramePr>
          <p:cNvPr id="8" name="Object 7"/>
          <p:cNvGraphicFramePr>
            <a:graphicFrameLocks noChangeAspect="1"/>
          </p:cNvGraphicFramePr>
          <p:nvPr>
            <p:extLst>
              <p:ext uri="{D42A27DB-BD31-4B8C-83A1-F6EECF244321}">
                <p14:modId xmlns:p14="http://schemas.microsoft.com/office/powerpoint/2010/main" val="3452410497"/>
              </p:ext>
            </p:extLst>
          </p:nvPr>
        </p:nvGraphicFramePr>
        <p:xfrm>
          <a:off x="5734050" y="3870110"/>
          <a:ext cx="1638300" cy="1708916"/>
        </p:xfrm>
        <a:graphic>
          <a:graphicData uri="http://schemas.openxmlformats.org/presentationml/2006/ole">
            <mc:AlternateContent xmlns:mc="http://schemas.openxmlformats.org/markup-compatibility/2006">
              <mc:Choice xmlns:v="urn:schemas-microsoft-com:vml" Requires="v">
                <p:oleObj spid="_x0000_s14377" name="Worksheet" r:id="rId9" imgW="1105028" imgH="1152576" progId="Excel.Sheet.12">
                  <p:embed/>
                </p:oleObj>
              </mc:Choice>
              <mc:Fallback>
                <p:oleObj name="Worksheet" r:id="rId9" imgW="1105028" imgH="1152576" progId="Excel.Sheet.12">
                  <p:embed/>
                  <p:pic>
                    <p:nvPicPr>
                      <p:cNvPr id="0" name=""/>
                      <p:cNvPicPr/>
                      <p:nvPr/>
                    </p:nvPicPr>
                    <p:blipFill>
                      <a:blip r:embed="rId10"/>
                      <a:stretch>
                        <a:fillRect/>
                      </a:stretch>
                    </p:blipFill>
                    <p:spPr>
                      <a:xfrm>
                        <a:off x="5734050" y="3870110"/>
                        <a:ext cx="1638300" cy="1708916"/>
                      </a:xfrm>
                      <a:prstGeom prst="rect">
                        <a:avLst/>
                      </a:prstGeom>
                    </p:spPr>
                  </p:pic>
                </p:oleObj>
              </mc:Fallback>
            </mc:AlternateContent>
          </a:graphicData>
        </a:graphic>
      </p:graphicFrame>
    </p:spTree>
    <p:extLst>
      <p:ext uri="{BB962C8B-B14F-4D97-AF65-F5344CB8AC3E}">
        <p14:creationId xmlns:p14="http://schemas.microsoft.com/office/powerpoint/2010/main" val="95965477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Lilly Module </a:t>
            </a:r>
            <a:r>
              <a:rPr lang="en-US" dirty="0"/>
              <a:t>5</a:t>
            </a:r>
            <a:r>
              <a:rPr lang="en-US" dirty="0" smtClean="0"/>
              <a:t> </a:t>
            </a:r>
            <a:r>
              <a:rPr lang="en-US" dirty="0"/>
              <a:t>Exercise </a:t>
            </a:r>
            <a:r>
              <a:rPr lang="en-US" dirty="0" smtClean="0"/>
              <a:t>#2</a:t>
            </a:r>
            <a:br>
              <a:rPr lang="en-US" dirty="0" smtClean="0"/>
            </a:br>
            <a:endParaRPr lang="en-US" dirty="0"/>
          </a:p>
        </p:txBody>
      </p:sp>
    </p:spTree>
    <p:extLst>
      <p:ext uri="{BB962C8B-B14F-4D97-AF65-F5344CB8AC3E}">
        <p14:creationId xmlns:p14="http://schemas.microsoft.com/office/powerpoint/2010/main" val="6161222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Lilly Mod </a:t>
            </a:r>
            <a:r>
              <a:rPr lang="en-US" dirty="0" smtClean="0"/>
              <a:t>5 </a:t>
            </a:r>
            <a:r>
              <a:rPr lang="en-US" dirty="0"/>
              <a:t>Exercise #2</a:t>
            </a:r>
          </a:p>
        </p:txBody>
      </p:sp>
      <p:sp>
        <p:nvSpPr>
          <p:cNvPr id="3" name="Content Placeholder 2"/>
          <p:cNvSpPr>
            <a:spLocks noGrp="1"/>
          </p:cNvSpPr>
          <p:nvPr>
            <p:ph idx="1"/>
          </p:nvPr>
        </p:nvSpPr>
        <p:spPr>
          <a:xfrm>
            <a:off x="347471" y="1488534"/>
            <a:ext cx="8491835" cy="571367"/>
          </a:xfrm>
          <a:ln>
            <a:solidFill>
              <a:srgbClr val="E2231A"/>
            </a:solidFill>
          </a:ln>
        </p:spPr>
        <p:txBody>
          <a:bodyPr>
            <a:normAutofit fontScale="77500" lnSpcReduction="20000"/>
          </a:bodyPr>
          <a:lstStyle/>
          <a:p>
            <a:r>
              <a:rPr lang="en-US" sz="2400" dirty="0"/>
              <a:t>Using the </a:t>
            </a:r>
            <a:r>
              <a:rPr lang="en-US" sz="2400" dirty="0" smtClean="0"/>
              <a:t>RAW </a:t>
            </a:r>
            <a:r>
              <a:rPr lang="en-US" sz="2400" dirty="0"/>
              <a:t>data </a:t>
            </a:r>
            <a:r>
              <a:rPr lang="en-US" sz="2400" dirty="0" smtClean="0"/>
              <a:t>below what would you change (add/modify/delete) to </a:t>
            </a:r>
            <a:r>
              <a:rPr lang="en-US" sz="2400" dirty="0"/>
              <a:t>create </a:t>
            </a:r>
            <a:r>
              <a:rPr lang="en-US" sz="2400" dirty="0" smtClean="0"/>
              <a:t>a </a:t>
            </a:r>
            <a:r>
              <a:rPr lang="en-US" sz="2400" dirty="0"/>
              <a:t>CDISC compliant SDTM LB domain</a:t>
            </a:r>
            <a:r>
              <a:rPr lang="en-US" sz="2400" dirty="0" smtClean="0"/>
              <a:t>?</a:t>
            </a:r>
            <a:endParaRPr lang="en-US" sz="2400"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39</a:t>
            </a:fld>
            <a:endParaRPr lang="en-US" dirty="0"/>
          </a:p>
        </p:txBody>
      </p:sp>
      <p:grpSp>
        <p:nvGrpSpPr>
          <p:cNvPr id="25" name="Group 24"/>
          <p:cNvGrpSpPr/>
          <p:nvPr/>
        </p:nvGrpSpPr>
        <p:grpSpPr>
          <a:xfrm>
            <a:off x="457200" y="2184450"/>
            <a:ext cx="8229600" cy="2119630"/>
            <a:chOff x="439018" y="2425668"/>
            <a:chExt cx="8229600" cy="2119630"/>
          </a:xfrm>
        </p:grpSpPr>
        <p:pic>
          <p:nvPicPr>
            <p:cNvPr id="36" name="Picture 35"/>
            <p:cNvPicPr/>
            <p:nvPr/>
          </p:nvPicPr>
          <p:blipFill>
            <a:blip r:embed="rId3">
              <a:extLst>
                <a:ext uri="{28A0092B-C50C-407E-A947-70E740481C1C}">
                  <a14:useLocalDpi xmlns:a14="http://schemas.microsoft.com/office/drawing/2010/main" val="0"/>
                </a:ext>
              </a:extLst>
            </a:blip>
            <a:srcRect/>
            <a:stretch>
              <a:fillRect/>
            </a:stretch>
          </p:blipFill>
          <p:spPr bwMode="auto">
            <a:xfrm>
              <a:off x="439018" y="2425668"/>
              <a:ext cx="8229600" cy="2119630"/>
            </a:xfrm>
            <a:prstGeom prst="rect">
              <a:avLst/>
            </a:prstGeom>
            <a:noFill/>
            <a:ln w="9525">
              <a:solidFill>
                <a:srgbClr val="E2231A"/>
              </a:solidFill>
              <a:miter lim="800000"/>
              <a:headEnd/>
              <a:tailEnd/>
            </a:ln>
            <a:extLst/>
          </p:spPr>
        </p:pic>
        <p:sp>
          <p:nvSpPr>
            <p:cNvPr id="32" name="Text Box 2"/>
            <p:cNvSpPr txBox="1"/>
            <p:nvPr/>
          </p:nvSpPr>
          <p:spPr>
            <a:xfrm>
              <a:off x="439018" y="2461973"/>
              <a:ext cx="571500" cy="238125"/>
            </a:xfrm>
            <a:prstGeom prst="rect">
              <a:avLst/>
            </a:prstGeom>
            <a:solidFill>
              <a:schemeClr val="lt1"/>
            </a:solidFill>
            <a:ln w="6350">
              <a:solidFill>
                <a:prstClr val="black"/>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900" dirty="0">
                  <a:effectLst/>
                  <a:latin typeface="Times New Roman" panose="02020603050405020304" pitchFamily="18" charset="0"/>
                  <a:ea typeface="Calibri" panose="020F0502020204030204" pitchFamily="34" charset="0"/>
                  <a:cs typeface="Times New Roman" panose="02020603050405020304" pitchFamily="18" charset="0"/>
                </a:rPr>
                <a:t>LBSEQ</a:t>
              </a:r>
              <a:endParaRPr lang="en-US" sz="1100" dirty="0">
                <a:effectLst/>
                <a:ea typeface="Calibri" panose="020F0502020204030204" pitchFamily="34" charset="0"/>
                <a:cs typeface="Times New Roman" panose="02020603050405020304" pitchFamily="18" charset="0"/>
              </a:endParaRPr>
            </a:p>
          </p:txBody>
        </p:sp>
        <p:sp>
          <p:nvSpPr>
            <p:cNvPr id="33" name="Text Box 6"/>
            <p:cNvSpPr txBox="1"/>
            <p:nvPr/>
          </p:nvSpPr>
          <p:spPr>
            <a:xfrm>
              <a:off x="5654040" y="3081978"/>
              <a:ext cx="771525" cy="200025"/>
            </a:xfrm>
            <a:prstGeom prst="rect">
              <a:avLst/>
            </a:prstGeom>
            <a:solidFill>
              <a:schemeClr val="lt1"/>
            </a:solidFill>
            <a:ln w="6350">
              <a:solidFill>
                <a:schemeClr val="bg1"/>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900" dirty="0">
                  <a:effectLst/>
                  <a:latin typeface="Times New Roman" panose="02020603050405020304" pitchFamily="18" charset="0"/>
                  <a:ea typeface="Calibri" panose="020F0502020204030204" pitchFamily="34" charset="0"/>
                  <a:cs typeface="Times New Roman" panose="02020603050405020304" pitchFamily="18" charset="0"/>
                </a:rPr>
                <a:t>Phosphate </a:t>
              </a:r>
              <a:endParaRPr lang="en-US" sz="1100" dirty="0">
                <a:effectLst/>
                <a:ea typeface="Calibri" panose="020F0502020204030204" pitchFamily="34" charset="0"/>
                <a:cs typeface="Times New Roman" panose="02020603050405020304" pitchFamily="18" charset="0"/>
              </a:endParaRPr>
            </a:p>
          </p:txBody>
        </p:sp>
        <p:sp>
          <p:nvSpPr>
            <p:cNvPr id="34" name="Text Box 11"/>
            <p:cNvSpPr txBox="1"/>
            <p:nvPr/>
          </p:nvSpPr>
          <p:spPr>
            <a:xfrm>
              <a:off x="5654040" y="3693029"/>
              <a:ext cx="683386" cy="200025"/>
            </a:xfrm>
            <a:prstGeom prst="rect">
              <a:avLst/>
            </a:prstGeom>
            <a:solidFill>
              <a:schemeClr val="lt1"/>
            </a:solidFill>
            <a:ln w="6350">
              <a:solidFill>
                <a:schemeClr val="bg1"/>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900" dirty="0" smtClean="0">
                  <a:effectLst/>
                  <a:latin typeface="Times New Roman" panose="02020603050405020304" pitchFamily="18" charset="0"/>
                  <a:ea typeface="Calibri" panose="020F0502020204030204" pitchFamily="34" charset="0"/>
                  <a:cs typeface="Times New Roman" panose="02020603050405020304" pitchFamily="18" charset="0"/>
                </a:rPr>
                <a:t>Phosphate</a:t>
              </a:r>
              <a:endParaRPr lang="en-US" sz="1100" dirty="0">
                <a:effectLst/>
                <a:ea typeface="Calibri" panose="020F0502020204030204" pitchFamily="34" charset="0"/>
                <a:cs typeface="Times New Roman" panose="02020603050405020304" pitchFamily="18" charset="0"/>
              </a:endParaRPr>
            </a:p>
          </p:txBody>
        </p:sp>
        <p:sp>
          <p:nvSpPr>
            <p:cNvPr id="35" name="Text Box 14"/>
            <p:cNvSpPr txBox="1"/>
            <p:nvPr/>
          </p:nvSpPr>
          <p:spPr>
            <a:xfrm>
              <a:off x="5654040" y="4304080"/>
              <a:ext cx="771525" cy="200025"/>
            </a:xfrm>
            <a:prstGeom prst="rect">
              <a:avLst/>
            </a:prstGeom>
            <a:solidFill>
              <a:schemeClr val="lt1"/>
            </a:solidFill>
            <a:ln w="6350">
              <a:solidFill>
                <a:schemeClr val="bg1"/>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900" dirty="0" smtClean="0">
                  <a:effectLst/>
                  <a:latin typeface="Times New Roman" panose="02020603050405020304" pitchFamily="18" charset="0"/>
                  <a:ea typeface="Calibri" panose="020F0502020204030204" pitchFamily="34" charset="0"/>
                  <a:cs typeface="Times New Roman" panose="02020603050405020304" pitchFamily="18" charset="0"/>
                </a:rPr>
                <a:t>Phosphate</a:t>
              </a:r>
              <a:endParaRPr lang="en-US" sz="1100" dirty="0">
                <a:effectLst/>
                <a:ea typeface="Calibri" panose="020F0502020204030204" pitchFamily="34" charset="0"/>
                <a:cs typeface="Times New Roman" panose="02020603050405020304" pitchFamily="18" charset="0"/>
              </a:endParaRPr>
            </a:p>
          </p:txBody>
        </p:sp>
      </p:grpSp>
      <p:grpSp>
        <p:nvGrpSpPr>
          <p:cNvPr id="26" name="Group 25"/>
          <p:cNvGrpSpPr/>
          <p:nvPr/>
        </p:nvGrpSpPr>
        <p:grpSpPr>
          <a:xfrm>
            <a:off x="1431192" y="4414186"/>
            <a:ext cx="6333272" cy="1990711"/>
            <a:chOff x="1431192" y="4730765"/>
            <a:chExt cx="6333272" cy="1990711"/>
          </a:xfrm>
        </p:grpSpPr>
        <p:pic>
          <p:nvPicPr>
            <p:cNvPr id="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31192" y="4730766"/>
              <a:ext cx="6333272" cy="1990710"/>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sp>
          <p:nvSpPr>
            <p:cNvPr id="37" name="Text Box 2"/>
            <p:cNvSpPr txBox="1"/>
            <p:nvPr/>
          </p:nvSpPr>
          <p:spPr>
            <a:xfrm>
              <a:off x="1775853" y="4730765"/>
              <a:ext cx="571500" cy="238125"/>
            </a:xfrm>
            <a:prstGeom prst="rect">
              <a:avLst/>
            </a:prstGeom>
            <a:solidFill>
              <a:schemeClr val="lt1"/>
            </a:solidFill>
            <a:ln w="6350">
              <a:solidFill>
                <a:schemeClr val="bg1"/>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800"/>
                </a:spcAft>
              </a:pPr>
              <a:r>
                <a:rPr lang="en-US" sz="900" dirty="0">
                  <a:effectLst/>
                  <a:latin typeface="Times New Roman" panose="02020603050405020304" pitchFamily="18" charset="0"/>
                  <a:ea typeface="Calibri" panose="020F0502020204030204" pitchFamily="34" charset="0"/>
                  <a:cs typeface="Times New Roman" panose="02020603050405020304" pitchFamily="18" charset="0"/>
                </a:rPr>
                <a:t>LBSEQ</a:t>
              </a:r>
              <a:endParaRPr lang="en-US" sz="1100" dirty="0">
                <a:effectLst/>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4286068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Content Placeholder 3"/>
          <p:cNvSpPr>
            <a:spLocks noGrp="1"/>
          </p:cNvSpPr>
          <p:nvPr>
            <p:ph idx="1"/>
          </p:nvPr>
        </p:nvSpPr>
        <p:spPr>
          <a:ln>
            <a:solidFill>
              <a:srgbClr val="E2231A"/>
            </a:solidFill>
          </a:ln>
        </p:spPr>
        <p:txBody>
          <a:bodyPr>
            <a:normAutofit/>
          </a:bodyPr>
          <a:lstStyle/>
          <a:p>
            <a:r>
              <a:rPr lang="en-US" sz="2800" dirty="0" smtClean="0"/>
              <a:t>Encourage participation to enhance learning in this hands-on workshop</a:t>
            </a:r>
          </a:p>
          <a:p>
            <a:r>
              <a:rPr lang="en-US" sz="2800" dirty="0"/>
              <a:t>Provide an overview of the </a:t>
            </a:r>
            <a:r>
              <a:rPr lang="en-US" sz="2800" dirty="0" smtClean="0"/>
              <a:t>Findings </a:t>
            </a:r>
            <a:r>
              <a:rPr lang="en-US" sz="2800" dirty="0"/>
              <a:t>Class and key </a:t>
            </a:r>
            <a:r>
              <a:rPr lang="en-US" sz="2800" dirty="0" smtClean="0"/>
              <a:t>Findings domains</a:t>
            </a:r>
          </a:p>
          <a:p>
            <a:r>
              <a:rPr lang="en-US" sz="2800" dirty="0" smtClean="0"/>
              <a:t>Provide an introduction to Timing Variables</a:t>
            </a:r>
          </a:p>
          <a:p>
            <a:r>
              <a:rPr lang="en-US" sz="2800" dirty="0" smtClean="0"/>
              <a:t>Participants will map data from a CRF to a SDTM domain</a:t>
            </a:r>
          </a:p>
          <a:p>
            <a:r>
              <a:rPr lang="en-US" sz="2800" dirty="0" smtClean="0"/>
              <a:t>Participants will </a:t>
            </a:r>
            <a:r>
              <a:rPr lang="en-US" sz="2800" dirty="0"/>
              <a:t>create </a:t>
            </a:r>
            <a:r>
              <a:rPr lang="en-US" sz="2800" dirty="0" smtClean="0"/>
              <a:t>a CDISC </a:t>
            </a:r>
            <a:r>
              <a:rPr lang="en-US" sz="2800" dirty="0"/>
              <a:t>compliant SDTM LB </a:t>
            </a:r>
            <a:r>
              <a:rPr lang="en-US" sz="2800" dirty="0" smtClean="0"/>
              <a:t>domain using raw study data</a:t>
            </a:r>
            <a:endParaRPr lang="en-US" dirty="0"/>
          </a:p>
        </p:txBody>
      </p:sp>
      <p:sp>
        <p:nvSpPr>
          <p:cNvPr id="7" name="Date Placeholder 6"/>
          <p:cNvSpPr>
            <a:spLocks noGrp="1"/>
          </p:cNvSpPr>
          <p:nvPr>
            <p:ph type="dt" sz="half" idx="10"/>
          </p:nvPr>
        </p:nvSpPr>
        <p:spPr/>
        <p:txBody>
          <a:bodyPr/>
          <a:lstStyle/>
          <a:p>
            <a:fld id="{8D9E3813-FB93-2A44-AC08-324D96C9FA92}" type="datetime1">
              <a:rPr lang="en-US" smtClean="0"/>
              <a:t>11/19/2015</a:t>
            </a:fld>
            <a:endParaRPr lang="en-US" dirty="0"/>
          </a:p>
        </p:txBody>
      </p:sp>
      <p:sp>
        <p:nvSpPr>
          <p:cNvPr id="8" name="Footer Placeholder 7"/>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11" name="Slide Number Placeholder 10"/>
          <p:cNvSpPr>
            <a:spLocks noGrp="1"/>
          </p:cNvSpPr>
          <p:nvPr>
            <p:ph type="sldNum" sz="quarter" idx="12"/>
          </p:nvPr>
        </p:nvSpPr>
        <p:spPr/>
        <p:txBody>
          <a:bodyPr/>
          <a:lstStyle/>
          <a:p>
            <a:fld id="{433333A3-4547-F444-B56E-77A7C57F984C}" type="slidenum">
              <a:rPr lang="en-US" smtClean="0"/>
              <a:pPr/>
              <a:t>4</a:t>
            </a:fld>
            <a:endParaRPr lang="en-US" dirty="0"/>
          </a:p>
        </p:txBody>
      </p:sp>
      <p:sp>
        <p:nvSpPr>
          <p:cNvPr id="3" name="TextBox 2"/>
          <p:cNvSpPr txBox="1"/>
          <p:nvPr/>
        </p:nvSpPr>
        <p:spPr>
          <a:xfrm>
            <a:off x="1621614" y="6558422"/>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8197895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#2 </a:t>
            </a:r>
            <a:r>
              <a:rPr lang="en-US" dirty="0" smtClean="0"/>
              <a:t>– Step by Step</a:t>
            </a:r>
            <a:endParaRPr lang="en-US" dirty="0"/>
          </a:p>
        </p:txBody>
      </p:sp>
      <p:sp>
        <p:nvSpPr>
          <p:cNvPr id="3" name="Content Placeholder 2"/>
          <p:cNvSpPr>
            <a:spLocks noGrp="1"/>
          </p:cNvSpPr>
          <p:nvPr>
            <p:ph idx="1"/>
          </p:nvPr>
        </p:nvSpPr>
        <p:spPr>
          <a:xfrm>
            <a:off x="143308" y="1462743"/>
            <a:ext cx="8857383" cy="4239231"/>
          </a:xfrm>
          <a:noFill/>
          <a:ln>
            <a:solidFill>
              <a:srgbClr val="E2231A"/>
            </a:solidFill>
          </a:ln>
        </p:spPr>
        <p:txBody>
          <a:bodyPr>
            <a:noAutofit/>
          </a:bodyPr>
          <a:lstStyle/>
          <a:p>
            <a:r>
              <a:rPr lang="en-US" sz="2300" dirty="0" smtClean="0"/>
              <a:t>Open Lilly Mod </a:t>
            </a:r>
            <a:r>
              <a:rPr lang="en-US" sz="2300" dirty="0"/>
              <a:t>5</a:t>
            </a:r>
            <a:r>
              <a:rPr lang="en-US" sz="2300" dirty="0" smtClean="0"/>
              <a:t> Exercise spreadsheet, Ex. 2 tab, which contains the raw dataset</a:t>
            </a:r>
          </a:p>
          <a:p>
            <a:r>
              <a:rPr lang="en-US" sz="2300" dirty="0" smtClean="0"/>
              <a:t>List the variables that need to be added to make the dataset CDISC SDTM compliant (Open the </a:t>
            </a:r>
            <a:r>
              <a:rPr lang="en-US" sz="2300" dirty="0" smtClean="0">
                <a:solidFill>
                  <a:srgbClr val="FF0000"/>
                </a:solidFill>
              </a:rPr>
              <a:t>SDTM IG, </a:t>
            </a:r>
            <a:r>
              <a:rPr lang="en-US" sz="2300" dirty="0" smtClean="0"/>
              <a:t>column</a:t>
            </a:r>
            <a:r>
              <a:rPr lang="en-US" sz="2300" dirty="0" smtClean="0">
                <a:solidFill>
                  <a:srgbClr val="FF0000"/>
                </a:solidFill>
              </a:rPr>
              <a:t> Core</a:t>
            </a:r>
            <a:r>
              <a:rPr lang="en-US" sz="2300" dirty="0" smtClean="0"/>
              <a:t>)</a:t>
            </a:r>
          </a:p>
          <a:p>
            <a:r>
              <a:rPr lang="en-US" sz="2300" dirty="0"/>
              <a:t>List the variables that need to be added to make the </a:t>
            </a:r>
            <a:r>
              <a:rPr lang="en-US" sz="2300" dirty="0" smtClean="0"/>
              <a:t>dataset Lilly compliant (Open </a:t>
            </a:r>
            <a:r>
              <a:rPr lang="en-US" sz="2300" dirty="0" smtClean="0">
                <a:solidFill>
                  <a:srgbClr val="FF0000"/>
                </a:solidFill>
              </a:rPr>
              <a:t>Core_SDTM_LB_v3, </a:t>
            </a:r>
            <a:r>
              <a:rPr lang="en-US" sz="2300" dirty="0" err="1" smtClean="0">
                <a:solidFill>
                  <a:srgbClr val="FF0000"/>
                </a:solidFill>
              </a:rPr>
              <a:t>Variable_Required</a:t>
            </a:r>
            <a:r>
              <a:rPr lang="en-US" sz="2300" dirty="0" smtClean="0"/>
              <a:t>)</a:t>
            </a:r>
          </a:p>
          <a:p>
            <a:r>
              <a:rPr lang="en-US" sz="2300" dirty="0"/>
              <a:t>List the variables that should be renamed/remapped.</a:t>
            </a:r>
          </a:p>
          <a:p>
            <a:r>
              <a:rPr lang="en-US" sz="2300" dirty="0"/>
              <a:t>What variables have values that need to be modified?</a:t>
            </a:r>
          </a:p>
          <a:p>
            <a:pPr marL="0" indent="0">
              <a:buNone/>
            </a:pPr>
            <a:r>
              <a:rPr lang="en-US" sz="1800" dirty="0"/>
              <a:t>  		Hint: Are the variables with controlled terminology using the 					correct CT?</a:t>
            </a:r>
          </a:p>
          <a:p>
            <a:r>
              <a:rPr lang="en-US" sz="2300" dirty="0" smtClean="0"/>
              <a:t>List </a:t>
            </a:r>
            <a:r>
              <a:rPr lang="en-US" sz="2300" dirty="0"/>
              <a:t>the variables that should be </a:t>
            </a:r>
            <a:r>
              <a:rPr lang="en-US" sz="2300" dirty="0" smtClean="0"/>
              <a:t>deleted from the SDTM dataset.</a:t>
            </a:r>
            <a:endParaRPr lang="en-US" sz="2300"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40</a:t>
            </a:fld>
            <a:endParaRPr lang="en-US" dirty="0"/>
          </a:p>
        </p:txBody>
      </p:sp>
      <p:sp>
        <p:nvSpPr>
          <p:cNvPr id="11" name="TextBox 10"/>
          <p:cNvSpPr txBox="1"/>
          <p:nvPr/>
        </p:nvSpPr>
        <p:spPr>
          <a:xfrm>
            <a:off x="6475445" y="6473499"/>
            <a:ext cx="1156996" cy="369332"/>
          </a:xfrm>
          <a:prstGeom prst="rect">
            <a:avLst/>
          </a:prstGeom>
          <a:noFill/>
        </p:spPr>
        <p:txBody>
          <a:bodyPr wrap="square" rtlCol="0">
            <a:spAutoFit/>
          </a:bodyPr>
          <a:lstStyle/>
          <a:p>
            <a:r>
              <a:rPr lang="en-US" dirty="0" smtClean="0">
                <a:hlinkClick r:id="rId4" action="ppaction://hlinksldjump"/>
              </a:rPr>
              <a:t>Go Back</a:t>
            </a:r>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3871014713"/>
              </p:ext>
            </p:extLst>
          </p:nvPr>
        </p:nvGraphicFramePr>
        <p:xfrm>
          <a:off x="1019175" y="5721668"/>
          <a:ext cx="6810375" cy="771525"/>
        </p:xfrm>
        <a:graphic>
          <a:graphicData uri="http://schemas.openxmlformats.org/presentationml/2006/ole">
            <mc:AlternateContent xmlns:mc="http://schemas.openxmlformats.org/markup-compatibility/2006">
              <mc:Choice xmlns:v="urn:schemas-microsoft-com:vml" Requires="v">
                <p:oleObj spid="_x0000_s10265" name="Worksheet" r:id="rId6" imgW="6810430" imgH="771448" progId="Excel.Sheet.12">
                  <p:embed/>
                </p:oleObj>
              </mc:Choice>
              <mc:Fallback>
                <p:oleObj name="Worksheet" r:id="rId6" imgW="6810430" imgH="771448" progId="Excel.Sheet.12">
                  <p:embed/>
                  <p:pic>
                    <p:nvPicPr>
                      <p:cNvPr id="0" name=""/>
                      <p:cNvPicPr/>
                      <p:nvPr/>
                    </p:nvPicPr>
                    <p:blipFill>
                      <a:blip r:embed="rId7"/>
                      <a:stretch>
                        <a:fillRect/>
                      </a:stretch>
                    </p:blipFill>
                    <p:spPr>
                      <a:xfrm>
                        <a:off x="1019175" y="5721668"/>
                        <a:ext cx="6810375" cy="771525"/>
                      </a:xfrm>
                      <a:prstGeom prst="rect">
                        <a:avLst/>
                      </a:prstGeom>
                    </p:spPr>
                  </p:pic>
                </p:oleObj>
              </mc:Fallback>
            </mc:AlternateContent>
          </a:graphicData>
        </a:graphic>
      </p:graphicFrame>
    </p:spTree>
    <p:extLst>
      <p:ext uri="{BB962C8B-B14F-4D97-AF65-F5344CB8AC3E}">
        <p14:creationId xmlns:p14="http://schemas.microsoft.com/office/powerpoint/2010/main" val="2339858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11"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#2 – Answer </a:t>
            </a:r>
            <a:endParaRPr lang="en-US" dirty="0"/>
          </a:p>
        </p:txBody>
      </p:sp>
      <p:sp>
        <p:nvSpPr>
          <p:cNvPr id="3" name="Content Placeholder 2"/>
          <p:cNvSpPr>
            <a:spLocks noGrp="1"/>
          </p:cNvSpPr>
          <p:nvPr>
            <p:ph idx="1"/>
          </p:nvPr>
        </p:nvSpPr>
        <p:spPr>
          <a:xfrm>
            <a:off x="347472" y="1488532"/>
            <a:ext cx="3860634" cy="4637631"/>
          </a:xfrm>
          <a:ln>
            <a:solidFill>
              <a:srgbClr val="E2231A"/>
            </a:solidFill>
          </a:ln>
        </p:spPr>
        <p:txBody>
          <a:bodyPr>
            <a:normAutofit/>
          </a:bodyPr>
          <a:lstStyle/>
          <a:p>
            <a:r>
              <a:rPr lang="en-US" sz="2800" dirty="0"/>
              <a:t>Add variables needed to be to make the </a:t>
            </a:r>
            <a:r>
              <a:rPr lang="en-US" sz="2800" dirty="0" smtClean="0"/>
              <a:t>dataset </a:t>
            </a:r>
            <a:r>
              <a:rPr lang="en-US" sz="2800" dirty="0"/>
              <a:t>CDISC compliant</a:t>
            </a:r>
            <a:r>
              <a:rPr lang="en-US" sz="2800" dirty="0" smtClean="0"/>
              <a:t>?</a:t>
            </a:r>
          </a:p>
          <a:p>
            <a:endParaRPr lang="en-US" sz="2800" dirty="0"/>
          </a:p>
          <a:p>
            <a:r>
              <a:rPr lang="en-US" sz="2800" dirty="0"/>
              <a:t>Add variables needed to be to make the </a:t>
            </a:r>
            <a:r>
              <a:rPr lang="en-US" sz="2800" dirty="0" smtClean="0"/>
              <a:t>dataset </a:t>
            </a:r>
            <a:r>
              <a:rPr lang="en-US" sz="2800" dirty="0"/>
              <a:t>Lilly compliant? </a:t>
            </a:r>
          </a:p>
          <a:p>
            <a:endParaRPr lang="en-US" dirty="0"/>
          </a:p>
          <a:p>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41</a:t>
            </a:fld>
            <a:endParaRPr lang="en-US" dirty="0"/>
          </a:p>
        </p:txBody>
      </p:sp>
      <p:graphicFrame>
        <p:nvGraphicFramePr>
          <p:cNvPr id="8" name="Object 7"/>
          <p:cNvGraphicFramePr>
            <a:graphicFrameLocks noChangeAspect="1"/>
          </p:cNvGraphicFramePr>
          <p:nvPr>
            <p:extLst>
              <p:ext uri="{D42A27DB-BD31-4B8C-83A1-F6EECF244321}">
                <p14:modId xmlns:p14="http://schemas.microsoft.com/office/powerpoint/2010/main" val="2232404026"/>
              </p:ext>
            </p:extLst>
          </p:nvPr>
        </p:nvGraphicFramePr>
        <p:xfrm>
          <a:off x="4906328" y="1824038"/>
          <a:ext cx="1578398" cy="4041147"/>
        </p:xfrm>
        <a:graphic>
          <a:graphicData uri="http://schemas.openxmlformats.org/presentationml/2006/ole">
            <mc:AlternateContent xmlns:mc="http://schemas.openxmlformats.org/markup-compatibility/2006">
              <mc:Choice xmlns:v="urn:schemas-microsoft-com:vml" Requires="v">
                <p:oleObj spid="_x0000_s15397" name="Worksheet" r:id="rId5" imgW="1343035" imgH="3438538" progId="Excel.Sheet.12">
                  <p:embed/>
                </p:oleObj>
              </mc:Choice>
              <mc:Fallback>
                <p:oleObj name="Worksheet" r:id="rId5" imgW="1343035" imgH="3438538" progId="Excel.Sheet.12">
                  <p:embed/>
                  <p:pic>
                    <p:nvPicPr>
                      <p:cNvPr id="0" name=""/>
                      <p:cNvPicPr/>
                      <p:nvPr/>
                    </p:nvPicPr>
                    <p:blipFill>
                      <a:blip r:embed="rId6"/>
                      <a:stretch>
                        <a:fillRect/>
                      </a:stretch>
                    </p:blipFill>
                    <p:spPr>
                      <a:xfrm>
                        <a:off x="4906328" y="1824038"/>
                        <a:ext cx="1578398" cy="4041147"/>
                      </a:xfrm>
                      <a:prstGeom prst="rect">
                        <a:avLst/>
                      </a:prstGeom>
                    </p:spPr>
                  </p:pic>
                </p:oleObj>
              </mc:Fallback>
            </mc:AlternateContent>
          </a:graphicData>
        </a:graphic>
      </p:graphicFrame>
      <p:graphicFrame>
        <p:nvGraphicFramePr>
          <p:cNvPr id="9" name="Object 8"/>
          <p:cNvGraphicFramePr>
            <a:graphicFrameLocks noChangeAspect="1"/>
          </p:cNvGraphicFramePr>
          <p:nvPr>
            <p:extLst>
              <p:ext uri="{D42A27DB-BD31-4B8C-83A1-F6EECF244321}">
                <p14:modId xmlns:p14="http://schemas.microsoft.com/office/powerpoint/2010/main" val="4078561378"/>
              </p:ext>
            </p:extLst>
          </p:nvPr>
        </p:nvGraphicFramePr>
        <p:xfrm>
          <a:off x="6998018" y="1824038"/>
          <a:ext cx="1578398" cy="2697829"/>
        </p:xfrm>
        <a:graphic>
          <a:graphicData uri="http://schemas.openxmlformats.org/presentationml/2006/ole">
            <mc:AlternateContent xmlns:mc="http://schemas.openxmlformats.org/markup-compatibility/2006">
              <mc:Choice xmlns:v="urn:schemas-microsoft-com:vml" Requires="v">
                <p:oleObj spid="_x0000_s15398" name="Worksheet" r:id="rId8" imgW="1343035" imgH="2295422" progId="Excel.Sheet.12">
                  <p:embed/>
                </p:oleObj>
              </mc:Choice>
              <mc:Fallback>
                <p:oleObj name="Worksheet" r:id="rId8" imgW="1343035" imgH="2295422" progId="Excel.Sheet.12">
                  <p:embed/>
                  <p:pic>
                    <p:nvPicPr>
                      <p:cNvPr id="0" name=""/>
                      <p:cNvPicPr/>
                      <p:nvPr/>
                    </p:nvPicPr>
                    <p:blipFill>
                      <a:blip r:embed="rId9"/>
                      <a:stretch>
                        <a:fillRect/>
                      </a:stretch>
                    </p:blipFill>
                    <p:spPr>
                      <a:xfrm>
                        <a:off x="6998018" y="1824038"/>
                        <a:ext cx="1578398" cy="2697829"/>
                      </a:xfrm>
                      <a:prstGeom prst="rect">
                        <a:avLst/>
                      </a:prstGeom>
                    </p:spPr>
                  </p:pic>
                </p:oleObj>
              </mc:Fallback>
            </mc:AlternateContent>
          </a:graphicData>
        </a:graphic>
      </p:graphicFrame>
    </p:spTree>
    <p:extLst>
      <p:ext uri="{BB962C8B-B14F-4D97-AF65-F5344CB8AC3E}">
        <p14:creationId xmlns:p14="http://schemas.microsoft.com/office/powerpoint/2010/main" val="3794520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#2 – Answer </a:t>
            </a:r>
            <a:r>
              <a:rPr lang="en-US" dirty="0" smtClean="0"/>
              <a:t>Continued</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42</a:t>
            </a:fld>
            <a:endParaRPr lang="en-US" dirty="0"/>
          </a:p>
        </p:txBody>
      </p:sp>
      <p:sp>
        <p:nvSpPr>
          <p:cNvPr id="12" name="Content Placeholder 2"/>
          <p:cNvSpPr txBox="1">
            <a:spLocks/>
          </p:cNvSpPr>
          <p:nvPr/>
        </p:nvSpPr>
        <p:spPr>
          <a:xfrm>
            <a:off x="347472" y="1488532"/>
            <a:ext cx="3860634" cy="4637631"/>
          </a:xfrm>
          <a:prstGeom prst="rect">
            <a:avLst/>
          </a:prstGeom>
          <a:ln>
            <a:solidFill>
              <a:srgbClr val="E2231A"/>
            </a:solidFill>
          </a:ln>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rgbClr val="86786F"/>
                </a:solidFill>
                <a:latin typeface="DIN-Regular"/>
                <a:ea typeface="+mn-ea"/>
                <a:cs typeface="DIN-Regular"/>
              </a:defRPr>
            </a:lvl1pPr>
            <a:lvl2pPr marL="742950" indent="-285750" algn="l" defTabSz="457200" rtl="0" eaLnBrk="1" latinLnBrk="0" hangingPunct="1">
              <a:spcBef>
                <a:spcPct val="20000"/>
              </a:spcBef>
              <a:buFont typeface="Arial"/>
              <a:buChar char="–"/>
              <a:defRPr sz="2800" kern="1200">
                <a:solidFill>
                  <a:srgbClr val="86786F"/>
                </a:solidFill>
                <a:latin typeface="DIN-Regular"/>
                <a:ea typeface="+mn-ea"/>
                <a:cs typeface="DIN-Regular"/>
              </a:defRPr>
            </a:lvl2pPr>
            <a:lvl3pPr marL="1143000" indent="-228600" algn="l" defTabSz="457200" rtl="0" eaLnBrk="1" latinLnBrk="0" hangingPunct="1">
              <a:spcBef>
                <a:spcPct val="20000"/>
              </a:spcBef>
              <a:buFont typeface="Arial"/>
              <a:buChar char="•"/>
              <a:defRPr sz="2400" kern="1200">
                <a:solidFill>
                  <a:srgbClr val="86786F"/>
                </a:solidFill>
                <a:latin typeface="DIN-Regular"/>
                <a:ea typeface="+mn-ea"/>
                <a:cs typeface="DIN-Regular"/>
              </a:defRPr>
            </a:lvl3pPr>
            <a:lvl4pPr marL="1600200" indent="-228600" algn="l" defTabSz="457200" rtl="0" eaLnBrk="1" latinLnBrk="0" hangingPunct="1">
              <a:spcBef>
                <a:spcPct val="20000"/>
              </a:spcBef>
              <a:buFont typeface="Arial"/>
              <a:buChar char="–"/>
              <a:defRPr sz="2000" kern="1200">
                <a:solidFill>
                  <a:srgbClr val="86786F"/>
                </a:solidFill>
                <a:latin typeface="DIN-Regular"/>
                <a:ea typeface="+mn-ea"/>
                <a:cs typeface="DIN-Regular"/>
              </a:defRPr>
            </a:lvl4pPr>
            <a:lvl5pPr marL="2057400" indent="-228600" algn="l" defTabSz="457200" rtl="0" eaLnBrk="1" latinLnBrk="0" hangingPunct="1">
              <a:spcBef>
                <a:spcPct val="20000"/>
              </a:spcBef>
              <a:buFont typeface="Arial"/>
              <a:buChar char="»"/>
              <a:defRPr sz="2000" kern="1200">
                <a:solidFill>
                  <a:srgbClr val="86786F"/>
                </a:solidFill>
                <a:latin typeface="DIN-Regular"/>
                <a:ea typeface="+mn-ea"/>
                <a:cs typeface="DIN-Regular"/>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sz="1000" dirty="0"/>
          </a:p>
          <a:p>
            <a:r>
              <a:rPr lang="en-US" sz="2800" dirty="0"/>
              <a:t>List the variables that should be renamed/remapped</a:t>
            </a:r>
            <a:r>
              <a:rPr lang="en-US" sz="2800" dirty="0" smtClean="0"/>
              <a:t>.</a:t>
            </a:r>
          </a:p>
          <a:p>
            <a:endParaRPr lang="en-US" sz="1000" dirty="0" smtClean="0"/>
          </a:p>
          <a:p>
            <a:pPr>
              <a:spcAft>
                <a:spcPts val="600"/>
              </a:spcAft>
            </a:pPr>
            <a:r>
              <a:rPr lang="en-US" sz="2800" dirty="0"/>
              <a:t>What variables have values that need to be modified</a:t>
            </a:r>
            <a:r>
              <a:rPr lang="en-US" sz="2800" dirty="0" smtClean="0"/>
              <a:t>?</a:t>
            </a:r>
            <a:endParaRPr lang="en-US" dirty="0" smtClean="0"/>
          </a:p>
          <a:p>
            <a:r>
              <a:rPr lang="en-US" sz="2800" dirty="0"/>
              <a:t>List the variables that should be deleted.</a:t>
            </a:r>
          </a:p>
          <a:p>
            <a:endParaRPr lang="en-US" dirty="0"/>
          </a:p>
        </p:txBody>
      </p:sp>
      <p:graphicFrame>
        <p:nvGraphicFramePr>
          <p:cNvPr id="17" name="Object 16"/>
          <p:cNvGraphicFramePr>
            <a:graphicFrameLocks noChangeAspect="1"/>
          </p:cNvGraphicFramePr>
          <p:nvPr>
            <p:extLst>
              <p:ext uri="{D42A27DB-BD31-4B8C-83A1-F6EECF244321}">
                <p14:modId xmlns:p14="http://schemas.microsoft.com/office/powerpoint/2010/main" val="2017460319"/>
              </p:ext>
            </p:extLst>
          </p:nvPr>
        </p:nvGraphicFramePr>
        <p:xfrm>
          <a:off x="5364163" y="4759325"/>
          <a:ext cx="1993900" cy="1366838"/>
        </p:xfrm>
        <a:graphic>
          <a:graphicData uri="http://schemas.openxmlformats.org/presentationml/2006/ole">
            <mc:AlternateContent xmlns:mc="http://schemas.openxmlformats.org/markup-compatibility/2006">
              <mc:Choice xmlns:v="urn:schemas-microsoft-com:vml" Requires="v">
                <p:oleObj spid="_x0000_s3235" name="Worksheet" r:id="rId5" imgW="1485784" imgH="1019046" progId="Excel.Sheet.12">
                  <p:embed/>
                </p:oleObj>
              </mc:Choice>
              <mc:Fallback>
                <p:oleObj name="Worksheet" r:id="rId5" imgW="1485784" imgH="1019046" progId="Excel.Sheet.12">
                  <p:embed/>
                  <p:pic>
                    <p:nvPicPr>
                      <p:cNvPr id="0" name=""/>
                      <p:cNvPicPr/>
                      <p:nvPr/>
                    </p:nvPicPr>
                    <p:blipFill>
                      <a:blip r:embed="rId6"/>
                      <a:stretch>
                        <a:fillRect/>
                      </a:stretch>
                    </p:blipFill>
                    <p:spPr>
                      <a:xfrm>
                        <a:off x="5364163" y="4759325"/>
                        <a:ext cx="1993900" cy="1366838"/>
                      </a:xfrm>
                      <a:prstGeom prst="rect">
                        <a:avLst/>
                      </a:prstGeom>
                    </p:spPr>
                  </p:pic>
                </p:oleObj>
              </mc:Fallback>
            </mc:AlternateContent>
          </a:graphicData>
        </a:graphic>
      </p:graphicFrame>
      <p:graphicFrame>
        <p:nvGraphicFramePr>
          <p:cNvPr id="18" name="Object 17"/>
          <p:cNvGraphicFramePr>
            <a:graphicFrameLocks noChangeAspect="1"/>
          </p:cNvGraphicFramePr>
          <p:nvPr>
            <p:extLst>
              <p:ext uri="{D42A27DB-BD31-4B8C-83A1-F6EECF244321}">
                <p14:modId xmlns:p14="http://schemas.microsoft.com/office/powerpoint/2010/main" val="3947113265"/>
              </p:ext>
            </p:extLst>
          </p:nvPr>
        </p:nvGraphicFramePr>
        <p:xfrm>
          <a:off x="5364163" y="1520944"/>
          <a:ext cx="1993900" cy="1584325"/>
        </p:xfrm>
        <a:graphic>
          <a:graphicData uri="http://schemas.openxmlformats.org/presentationml/2006/ole">
            <mc:AlternateContent xmlns:mc="http://schemas.openxmlformats.org/markup-compatibility/2006">
              <mc:Choice xmlns:v="urn:schemas-microsoft-com:vml" Requires="v">
                <p:oleObj spid="_x0000_s3236" name="Worksheet" r:id="rId8" imgW="1485784" imgH="1181229" progId="Excel.Sheet.12">
                  <p:embed/>
                </p:oleObj>
              </mc:Choice>
              <mc:Fallback>
                <p:oleObj name="Worksheet" r:id="rId8" imgW="1485784" imgH="1181229" progId="Excel.Sheet.12">
                  <p:embed/>
                  <p:pic>
                    <p:nvPicPr>
                      <p:cNvPr id="0" name=""/>
                      <p:cNvPicPr/>
                      <p:nvPr/>
                    </p:nvPicPr>
                    <p:blipFill>
                      <a:blip r:embed="rId9"/>
                      <a:stretch>
                        <a:fillRect/>
                      </a:stretch>
                    </p:blipFill>
                    <p:spPr>
                      <a:xfrm>
                        <a:off x="5364163" y="1520944"/>
                        <a:ext cx="1993900" cy="1584325"/>
                      </a:xfrm>
                      <a:prstGeom prst="rect">
                        <a:avLst/>
                      </a:prstGeom>
                    </p:spPr>
                  </p:pic>
                </p:oleObj>
              </mc:Fallback>
            </mc:AlternateContent>
          </a:graphicData>
        </a:graphic>
      </p:graphicFrame>
      <p:graphicFrame>
        <p:nvGraphicFramePr>
          <p:cNvPr id="19" name="Object 18"/>
          <p:cNvGraphicFramePr>
            <a:graphicFrameLocks noChangeAspect="1"/>
          </p:cNvGraphicFramePr>
          <p:nvPr>
            <p:extLst>
              <p:ext uri="{D42A27DB-BD31-4B8C-83A1-F6EECF244321}">
                <p14:modId xmlns:p14="http://schemas.microsoft.com/office/powerpoint/2010/main" val="48652235"/>
              </p:ext>
            </p:extLst>
          </p:nvPr>
        </p:nvGraphicFramePr>
        <p:xfrm>
          <a:off x="5364163" y="3251200"/>
          <a:ext cx="1993900" cy="1368425"/>
        </p:xfrm>
        <a:graphic>
          <a:graphicData uri="http://schemas.openxmlformats.org/presentationml/2006/ole">
            <mc:AlternateContent xmlns:mc="http://schemas.openxmlformats.org/markup-compatibility/2006">
              <mc:Choice xmlns:v="urn:schemas-microsoft-com:vml" Requires="v">
                <p:oleObj spid="_x0000_s3237" name="Worksheet" r:id="rId11" imgW="1485784" imgH="1019046" progId="Excel.Sheet.12">
                  <p:embed/>
                </p:oleObj>
              </mc:Choice>
              <mc:Fallback>
                <p:oleObj name="Worksheet" r:id="rId11" imgW="1485784" imgH="1019046" progId="Excel.Sheet.12">
                  <p:embed/>
                  <p:pic>
                    <p:nvPicPr>
                      <p:cNvPr id="0" name=""/>
                      <p:cNvPicPr/>
                      <p:nvPr/>
                    </p:nvPicPr>
                    <p:blipFill>
                      <a:blip r:embed="rId12"/>
                      <a:stretch>
                        <a:fillRect/>
                      </a:stretch>
                    </p:blipFill>
                    <p:spPr>
                      <a:xfrm>
                        <a:off x="5364163" y="3251200"/>
                        <a:ext cx="1993900" cy="1368425"/>
                      </a:xfrm>
                      <a:prstGeom prst="rect">
                        <a:avLst/>
                      </a:prstGeom>
                    </p:spPr>
                  </p:pic>
                </p:oleObj>
              </mc:Fallback>
            </mc:AlternateContent>
          </a:graphicData>
        </a:graphic>
      </p:graphicFrame>
    </p:spTree>
    <p:extLst>
      <p:ext uri="{BB962C8B-B14F-4D97-AF65-F5344CB8AC3E}">
        <p14:creationId xmlns:p14="http://schemas.microsoft.com/office/powerpoint/2010/main" val="4160075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a:ln>
            <a:solidFill>
              <a:srgbClr val="E2231A"/>
            </a:solidFill>
          </a:ln>
        </p:spPr>
        <p:txBody>
          <a:bodyPr>
            <a:normAutofit fontScale="92500"/>
          </a:bodyPr>
          <a:lstStyle/>
          <a:p>
            <a:r>
              <a:rPr lang="en-US" sz="2400" dirty="0"/>
              <a:t>The Findings class captures the observations resulting from planned evaluations to address specific tests or questions such as laboratory tests, ECG testing, and questions listed on questionnaires </a:t>
            </a:r>
            <a:endParaRPr lang="en-US" sz="2400" dirty="0" smtClean="0"/>
          </a:p>
          <a:p>
            <a:endParaRPr lang="en-US" sz="2400" dirty="0" smtClean="0"/>
          </a:p>
          <a:p>
            <a:r>
              <a:rPr lang="en-US" sz="2400" dirty="0"/>
              <a:t>Timing variables are available for use in any domain based on </a:t>
            </a:r>
            <a:r>
              <a:rPr lang="en-US" sz="2400" dirty="0">
                <a:solidFill>
                  <a:srgbClr val="E2231A"/>
                </a:solidFill>
              </a:rPr>
              <a:t>one of the three general observation classes</a:t>
            </a:r>
            <a:r>
              <a:rPr lang="en-US" sz="2400" dirty="0"/>
              <a:t> except where restricted in SDTM </a:t>
            </a:r>
            <a:r>
              <a:rPr lang="en-US" sz="2400" dirty="0" smtClean="0"/>
              <a:t>IG</a:t>
            </a:r>
          </a:p>
          <a:p>
            <a:endParaRPr lang="en-US" sz="2400" dirty="0" smtClean="0"/>
          </a:p>
          <a:p>
            <a:r>
              <a:rPr lang="en-US" sz="2400" dirty="0"/>
              <a:t>Findings CRFs must collect a test topic variable, </a:t>
            </a:r>
            <a:r>
              <a:rPr lang="en-US" sz="2400" dirty="0">
                <a:solidFill>
                  <a:srgbClr val="E2231A"/>
                </a:solidFill>
              </a:rPr>
              <a:t>xxTESTCD,</a:t>
            </a:r>
            <a:r>
              <a:rPr lang="en-US" sz="2400" dirty="0"/>
              <a:t> as well as an original test results variable, </a:t>
            </a:r>
            <a:r>
              <a:rPr lang="en-US" sz="2400" dirty="0">
                <a:solidFill>
                  <a:srgbClr val="E2231A"/>
                </a:solidFill>
              </a:rPr>
              <a:t>xxORRES</a:t>
            </a:r>
            <a:r>
              <a:rPr lang="en-US" sz="2400" dirty="0"/>
              <a:t>, and a standardized test results variable, </a:t>
            </a:r>
            <a:r>
              <a:rPr lang="en-US" sz="2400" dirty="0">
                <a:solidFill>
                  <a:srgbClr val="E2231A"/>
                </a:solidFill>
              </a:rPr>
              <a:t>xxSTRESC</a:t>
            </a:r>
            <a:endParaRPr lang="en-US" sz="2400" dirty="0"/>
          </a:p>
          <a:p>
            <a:pPr marL="0" indent="0">
              <a:buNone/>
            </a:pPr>
            <a:endParaRPr lang="en-US" sz="2400" dirty="0"/>
          </a:p>
          <a:p>
            <a:endParaRPr lang="en-US" sz="2400" dirty="0"/>
          </a:p>
          <a:p>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43</a:t>
            </a:fld>
            <a:endParaRPr lang="en-US" dirty="0"/>
          </a:p>
        </p:txBody>
      </p:sp>
    </p:spTree>
    <p:extLst>
      <p:ext uri="{BB962C8B-B14F-4D97-AF65-F5344CB8AC3E}">
        <p14:creationId xmlns:p14="http://schemas.microsoft.com/office/powerpoint/2010/main" val="41489776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a:ln>
            <a:solidFill>
              <a:srgbClr val="E2231A"/>
            </a:solidFill>
          </a:ln>
        </p:spPr>
        <p:txBody>
          <a:bodyPr>
            <a:normAutofit/>
          </a:bodyPr>
          <a:lstStyle/>
          <a:p>
            <a:r>
              <a:rPr lang="en-US" sz="2400" dirty="0"/>
              <a:t>The Findings class captures the observations resulting from planned evaluations to address specific tests or questions such as laboratory tests, ECG testing, and questions listed on questionnaires </a:t>
            </a:r>
            <a:endParaRPr lang="en-US" sz="2400" dirty="0" smtClean="0"/>
          </a:p>
          <a:p>
            <a:endParaRPr lang="en-US" sz="2400" dirty="0" smtClean="0"/>
          </a:p>
          <a:p>
            <a:r>
              <a:rPr lang="en-US" sz="2400" dirty="0"/>
              <a:t>Findings </a:t>
            </a:r>
            <a:r>
              <a:rPr lang="en-US" sz="2400" dirty="0" smtClean="0"/>
              <a:t>Domains </a:t>
            </a:r>
            <a:r>
              <a:rPr lang="en-US" sz="2400" dirty="0"/>
              <a:t>must collect a test topic variable, </a:t>
            </a:r>
            <a:r>
              <a:rPr lang="en-US" sz="2400" dirty="0">
                <a:solidFill>
                  <a:srgbClr val="E2231A"/>
                </a:solidFill>
              </a:rPr>
              <a:t>xxTESTCD,</a:t>
            </a:r>
            <a:r>
              <a:rPr lang="en-US" sz="2400" dirty="0"/>
              <a:t> as well as an original test results variable, </a:t>
            </a:r>
            <a:r>
              <a:rPr lang="en-US" sz="2400" dirty="0">
                <a:solidFill>
                  <a:srgbClr val="E2231A"/>
                </a:solidFill>
              </a:rPr>
              <a:t>xxORRES</a:t>
            </a:r>
            <a:r>
              <a:rPr lang="en-US" sz="2400" dirty="0"/>
              <a:t>, and a standardized test results variable, </a:t>
            </a:r>
            <a:r>
              <a:rPr lang="en-US" sz="2400" dirty="0">
                <a:solidFill>
                  <a:srgbClr val="E2231A"/>
                </a:solidFill>
              </a:rPr>
              <a:t>xxSTRESC</a:t>
            </a:r>
            <a:endParaRPr lang="en-US" sz="2400" dirty="0"/>
          </a:p>
          <a:p>
            <a:pPr marL="0" indent="0">
              <a:buNone/>
            </a:pPr>
            <a:endParaRPr lang="en-US" sz="2400" dirty="0"/>
          </a:p>
          <a:p>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44</a:t>
            </a:fld>
            <a:endParaRPr lang="en-US" dirty="0"/>
          </a:p>
        </p:txBody>
      </p:sp>
    </p:spTree>
    <p:extLst>
      <p:ext uri="{BB962C8B-B14F-4D97-AF65-F5344CB8AC3E}">
        <p14:creationId xmlns:p14="http://schemas.microsoft.com/office/powerpoint/2010/main" val="636402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 of Lilly Module </a:t>
            </a:r>
            <a:r>
              <a:rPr lang="en-US" dirty="0"/>
              <a:t>5</a:t>
            </a:r>
            <a:r>
              <a:rPr lang="en-US" dirty="0" smtClean="0"/>
              <a:t> </a:t>
            </a:r>
            <a:r>
              <a:rPr lang="en-US" dirty="0" smtClean="0">
                <a:sym typeface="Wingdings" panose="05000000000000000000" pitchFamily="2" charset="2"/>
              </a:rPr>
              <a:t></a:t>
            </a:r>
            <a:endParaRPr lang="en-US" dirty="0"/>
          </a:p>
        </p:txBody>
      </p:sp>
    </p:spTree>
    <p:extLst>
      <p:ext uri="{BB962C8B-B14F-4D97-AF65-F5344CB8AC3E}">
        <p14:creationId xmlns:p14="http://schemas.microsoft.com/office/powerpoint/2010/main" val="3865059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Content Placeholder 3"/>
          <p:cNvSpPr>
            <a:spLocks noGrp="1"/>
          </p:cNvSpPr>
          <p:nvPr>
            <p:ph idx="1"/>
          </p:nvPr>
        </p:nvSpPr>
        <p:spPr>
          <a:ln>
            <a:solidFill>
              <a:srgbClr val="E2231A"/>
            </a:solidFill>
          </a:ln>
        </p:spPr>
        <p:txBody>
          <a:bodyPr>
            <a:normAutofit/>
          </a:bodyPr>
          <a:lstStyle/>
          <a:p>
            <a:r>
              <a:rPr lang="en-US" sz="2800" dirty="0" smtClean="0"/>
              <a:t>Encourage participation to enhance learning in this hands-on workshop</a:t>
            </a:r>
          </a:p>
          <a:p>
            <a:r>
              <a:rPr lang="en-US" sz="2800" dirty="0"/>
              <a:t>Provide an overview of the </a:t>
            </a:r>
            <a:r>
              <a:rPr lang="en-US" sz="2800" dirty="0" smtClean="0"/>
              <a:t>Findings </a:t>
            </a:r>
            <a:r>
              <a:rPr lang="en-US" sz="2800" dirty="0"/>
              <a:t>Class and key </a:t>
            </a:r>
            <a:r>
              <a:rPr lang="en-US" sz="2800" dirty="0" smtClean="0"/>
              <a:t>Findings domains</a:t>
            </a:r>
          </a:p>
          <a:p>
            <a:r>
              <a:rPr lang="en-US" sz="2800" dirty="0" smtClean="0"/>
              <a:t>Participants will map data from a CRF to a SDTM domain</a:t>
            </a:r>
          </a:p>
          <a:p>
            <a:r>
              <a:rPr lang="en-US" sz="2800" dirty="0" smtClean="0"/>
              <a:t>Participants will </a:t>
            </a:r>
            <a:r>
              <a:rPr lang="en-US" sz="2800" dirty="0"/>
              <a:t>create </a:t>
            </a:r>
            <a:r>
              <a:rPr lang="en-US" sz="2800" dirty="0" smtClean="0"/>
              <a:t>a CDISC </a:t>
            </a:r>
            <a:r>
              <a:rPr lang="en-US" sz="2800" dirty="0"/>
              <a:t>compliant SDTM LB </a:t>
            </a:r>
            <a:r>
              <a:rPr lang="en-US" sz="2800" dirty="0" smtClean="0"/>
              <a:t>domain using raw study data</a:t>
            </a:r>
            <a:endParaRPr lang="en-US" dirty="0"/>
          </a:p>
        </p:txBody>
      </p:sp>
      <p:sp>
        <p:nvSpPr>
          <p:cNvPr id="7" name="Date Placeholder 6"/>
          <p:cNvSpPr>
            <a:spLocks noGrp="1"/>
          </p:cNvSpPr>
          <p:nvPr>
            <p:ph type="dt" sz="half" idx="10"/>
          </p:nvPr>
        </p:nvSpPr>
        <p:spPr/>
        <p:txBody>
          <a:bodyPr/>
          <a:lstStyle/>
          <a:p>
            <a:fld id="{8D9E3813-FB93-2A44-AC08-324D96C9FA92}" type="datetime1">
              <a:rPr lang="en-US" smtClean="0"/>
              <a:t>11/19/2015</a:t>
            </a:fld>
            <a:endParaRPr lang="en-US" dirty="0"/>
          </a:p>
        </p:txBody>
      </p:sp>
      <p:sp>
        <p:nvSpPr>
          <p:cNvPr id="8" name="Footer Placeholder 7"/>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11" name="Slide Number Placeholder 10"/>
          <p:cNvSpPr>
            <a:spLocks noGrp="1"/>
          </p:cNvSpPr>
          <p:nvPr>
            <p:ph type="sldNum" sz="quarter" idx="12"/>
          </p:nvPr>
        </p:nvSpPr>
        <p:spPr/>
        <p:txBody>
          <a:bodyPr/>
          <a:lstStyle/>
          <a:p>
            <a:fld id="{433333A3-4547-F444-B56E-77A7C57F984C}" type="slidenum">
              <a:rPr lang="en-US" smtClean="0"/>
              <a:pPr/>
              <a:t>5</a:t>
            </a:fld>
            <a:endParaRPr lang="en-US" dirty="0"/>
          </a:p>
        </p:txBody>
      </p:sp>
      <p:sp>
        <p:nvSpPr>
          <p:cNvPr id="3" name="TextBox 2"/>
          <p:cNvSpPr txBox="1"/>
          <p:nvPr/>
        </p:nvSpPr>
        <p:spPr>
          <a:xfrm>
            <a:off x="1621614" y="6558422"/>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008429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Findings Domains</a:t>
            </a:r>
            <a:endParaRPr lang="en-US" dirty="0"/>
          </a:p>
        </p:txBody>
      </p:sp>
    </p:spTree>
    <p:extLst>
      <p:ext uri="{BB962C8B-B14F-4D97-AF65-F5344CB8AC3E}">
        <p14:creationId xmlns:p14="http://schemas.microsoft.com/office/powerpoint/2010/main" val="403006897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Class:  </a:t>
            </a:r>
            <a:r>
              <a:rPr lang="en-US" dirty="0" smtClean="0"/>
              <a:t>Findings </a:t>
            </a:r>
            <a:endParaRPr lang="en-US" dirty="0"/>
          </a:p>
        </p:txBody>
      </p:sp>
      <p:sp>
        <p:nvSpPr>
          <p:cNvPr id="3" name="Content Placeholder 2"/>
          <p:cNvSpPr>
            <a:spLocks noGrp="1"/>
          </p:cNvSpPr>
          <p:nvPr>
            <p:ph idx="1"/>
          </p:nvPr>
        </p:nvSpPr>
        <p:spPr>
          <a:xfrm>
            <a:off x="347471" y="1488532"/>
            <a:ext cx="8491835" cy="1565953"/>
          </a:xfrm>
          <a:ln>
            <a:solidFill>
              <a:srgbClr val="E2231A"/>
            </a:solidFill>
          </a:ln>
        </p:spPr>
        <p:txBody>
          <a:bodyPr/>
          <a:lstStyle/>
          <a:p>
            <a:r>
              <a:rPr lang="en-US" sz="2400" dirty="0"/>
              <a:t>The </a:t>
            </a:r>
            <a:r>
              <a:rPr lang="en-US" sz="2400" dirty="0" smtClean="0"/>
              <a:t>Findings </a:t>
            </a:r>
            <a:r>
              <a:rPr lang="en-US" sz="2400" dirty="0"/>
              <a:t>class captures the observations resulting from planned evaluations to address specific tests or questions such as laboratory tests, ECG testing, and questions listed on questionnaires </a:t>
            </a:r>
          </a:p>
          <a:p>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7</a:t>
            </a:fld>
            <a:endParaRPr lang="en-US" dirty="0"/>
          </a:p>
        </p:txBody>
      </p:sp>
      <p:graphicFrame>
        <p:nvGraphicFramePr>
          <p:cNvPr id="7" name="Diagram 6"/>
          <p:cNvGraphicFramePr/>
          <p:nvPr>
            <p:extLst>
              <p:ext uri="{D42A27DB-BD31-4B8C-83A1-F6EECF244321}">
                <p14:modId xmlns:p14="http://schemas.microsoft.com/office/powerpoint/2010/main" val="3243766653"/>
              </p:ext>
            </p:extLst>
          </p:nvPr>
        </p:nvGraphicFramePr>
        <p:xfrm>
          <a:off x="-533400" y="3352800"/>
          <a:ext cx="4724400" cy="3124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1" name="Diagram 10"/>
          <p:cNvGraphicFramePr/>
          <p:nvPr>
            <p:extLst>
              <p:ext uri="{D42A27DB-BD31-4B8C-83A1-F6EECF244321}">
                <p14:modId xmlns:p14="http://schemas.microsoft.com/office/powerpoint/2010/main" val="2767164796"/>
              </p:ext>
            </p:extLst>
          </p:nvPr>
        </p:nvGraphicFramePr>
        <p:xfrm>
          <a:off x="3886200" y="3229582"/>
          <a:ext cx="5105400" cy="324741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323072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Graphic spid="7" grpId="0">
        <p:bldAsOne/>
      </p:bldGraphic>
      <p:bldGraphic spid="11"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Findings </a:t>
            </a:r>
            <a:r>
              <a:rPr lang="en-US" dirty="0"/>
              <a:t>and Type of Variables</a:t>
            </a:r>
          </a:p>
        </p:txBody>
      </p:sp>
      <p:sp>
        <p:nvSpPr>
          <p:cNvPr id="3" name="Content Placeholder 2"/>
          <p:cNvSpPr>
            <a:spLocks noGrp="1"/>
          </p:cNvSpPr>
          <p:nvPr>
            <p:ph idx="1"/>
          </p:nvPr>
        </p:nvSpPr>
        <p:spPr>
          <a:xfrm>
            <a:off x="347471" y="1488532"/>
            <a:ext cx="8491835" cy="1450611"/>
          </a:xfrm>
          <a:ln>
            <a:solidFill>
              <a:srgbClr val="E2231A"/>
            </a:solidFill>
          </a:ln>
        </p:spPr>
        <p:txBody>
          <a:bodyPr>
            <a:normAutofit lnSpcReduction="10000"/>
          </a:bodyPr>
          <a:lstStyle/>
          <a:p>
            <a:r>
              <a:rPr lang="en-US" sz="2800" dirty="0">
                <a:solidFill>
                  <a:srgbClr val="E2231A"/>
                </a:solidFill>
              </a:rPr>
              <a:t>Topic</a:t>
            </a:r>
            <a:r>
              <a:rPr lang="en-US" sz="2800" dirty="0"/>
              <a:t> Variable </a:t>
            </a:r>
            <a:r>
              <a:rPr lang="en-US" sz="2800" dirty="0" smtClean="0">
                <a:solidFill>
                  <a:srgbClr val="E2231A"/>
                </a:solidFill>
              </a:rPr>
              <a:t>xxTESTCD</a:t>
            </a:r>
          </a:p>
          <a:p>
            <a:r>
              <a:rPr lang="en-US" sz="2800" dirty="0" smtClean="0"/>
              <a:t>Laboratory Test Results (LB) example </a:t>
            </a:r>
          </a:p>
          <a:p>
            <a:r>
              <a:rPr lang="en-US" sz="2800" dirty="0" smtClean="0"/>
              <a:t>Original results and </a:t>
            </a:r>
            <a:r>
              <a:rPr lang="en-US" sz="2800" dirty="0">
                <a:solidFill>
                  <a:srgbClr val="00B0F0"/>
                </a:solidFill>
              </a:rPr>
              <a:t>s</a:t>
            </a:r>
            <a:r>
              <a:rPr lang="en-US" sz="2800" dirty="0" smtClean="0">
                <a:solidFill>
                  <a:srgbClr val="00B0F0"/>
                </a:solidFill>
              </a:rPr>
              <a:t>tandardized</a:t>
            </a:r>
            <a:r>
              <a:rPr lang="en-US" sz="2800" dirty="0" smtClean="0"/>
              <a:t> results</a:t>
            </a:r>
            <a:endParaRPr lang="en-US" sz="2800" dirty="0"/>
          </a:p>
          <a:p>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8</a:t>
            </a:fld>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3824790688"/>
              </p:ext>
            </p:extLst>
          </p:nvPr>
        </p:nvGraphicFramePr>
        <p:xfrm>
          <a:off x="347470" y="3106155"/>
          <a:ext cx="8491835" cy="2966720"/>
        </p:xfrm>
        <a:graphic>
          <a:graphicData uri="http://schemas.openxmlformats.org/drawingml/2006/table">
            <a:tbl>
              <a:tblPr firstRow="1" bandRow="1">
                <a:tableStyleId>{5940675A-B579-460E-94D1-54222C63F5DA}</a:tableStyleId>
              </a:tblPr>
              <a:tblGrid>
                <a:gridCol w="1173420"/>
                <a:gridCol w="4030824"/>
                <a:gridCol w="1993876"/>
                <a:gridCol w="1293715"/>
              </a:tblGrid>
              <a:tr h="370840">
                <a:tc>
                  <a:txBody>
                    <a:bodyPr/>
                    <a:lstStyle/>
                    <a:p>
                      <a:r>
                        <a:rPr lang="en-US" dirty="0" smtClean="0"/>
                        <a:t>Variable</a:t>
                      </a:r>
                      <a:endParaRPr lang="en-US" dirty="0"/>
                    </a:p>
                  </a:txBody>
                  <a:tcPr/>
                </a:tc>
                <a:tc>
                  <a:txBody>
                    <a:bodyPr/>
                    <a:lstStyle/>
                    <a:p>
                      <a:r>
                        <a:rPr lang="en-US" dirty="0" smtClean="0"/>
                        <a:t>Label</a:t>
                      </a:r>
                      <a:endParaRPr lang="en-US" dirty="0"/>
                    </a:p>
                  </a:txBody>
                  <a:tcPr/>
                </a:tc>
                <a:tc>
                  <a:txBody>
                    <a:bodyPr/>
                    <a:lstStyle/>
                    <a:p>
                      <a:r>
                        <a:rPr lang="en-US" dirty="0" smtClean="0"/>
                        <a:t>Type</a:t>
                      </a:r>
                      <a:endParaRPr lang="en-US" dirty="0"/>
                    </a:p>
                  </a:txBody>
                  <a:tcPr/>
                </a:tc>
                <a:tc>
                  <a:txBody>
                    <a:bodyPr/>
                    <a:lstStyle/>
                    <a:p>
                      <a:pPr algn="ctr"/>
                      <a:r>
                        <a:rPr lang="en-US" dirty="0" smtClean="0"/>
                        <a:t>Example</a:t>
                      </a:r>
                      <a:endParaRPr lang="en-US" dirty="0"/>
                    </a:p>
                  </a:txBody>
                  <a:tcPr/>
                </a:tc>
              </a:tr>
              <a:tr h="370840">
                <a:tc>
                  <a:txBody>
                    <a:bodyPr/>
                    <a:lstStyle/>
                    <a:p>
                      <a:r>
                        <a:rPr lang="en-US" dirty="0" smtClean="0"/>
                        <a:t>LB</a:t>
                      </a:r>
                      <a:r>
                        <a:rPr lang="en-US" dirty="0" smtClean="0">
                          <a:solidFill>
                            <a:srgbClr val="E2231A"/>
                          </a:solidFill>
                        </a:rPr>
                        <a:t>TESTCD</a:t>
                      </a:r>
                      <a:endParaRPr lang="en-US" dirty="0">
                        <a:solidFill>
                          <a:srgbClr val="E2231A"/>
                        </a:solidFill>
                      </a:endParaRPr>
                    </a:p>
                  </a:txBody>
                  <a:tcPr/>
                </a:tc>
                <a:tc>
                  <a:txBody>
                    <a:bodyPr/>
                    <a:lstStyle/>
                    <a:p>
                      <a:r>
                        <a:rPr lang="en-US" dirty="0" smtClean="0"/>
                        <a:t>Lab Test or Examination Short Name</a:t>
                      </a:r>
                      <a:endParaRPr lang="en-US" dirty="0"/>
                    </a:p>
                  </a:txBody>
                  <a:tcPr/>
                </a:tc>
                <a:tc>
                  <a:txBody>
                    <a:bodyPr/>
                    <a:lstStyle/>
                    <a:p>
                      <a:r>
                        <a:rPr lang="en-US" dirty="0" smtClean="0">
                          <a:solidFill>
                            <a:srgbClr val="E2231A"/>
                          </a:solidFill>
                        </a:rPr>
                        <a:t>Topic</a:t>
                      </a:r>
                      <a:endParaRPr lang="en-US" dirty="0">
                        <a:solidFill>
                          <a:srgbClr val="E2231A"/>
                        </a:solidFill>
                      </a:endParaRPr>
                    </a:p>
                  </a:txBody>
                  <a:tcPr/>
                </a:tc>
                <a:tc>
                  <a:txBody>
                    <a:bodyPr/>
                    <a:lstStyle/>
                    <a:p>
                      <a:pPr algn="ctr"/>
                      <a:r>
                        <a:rPr lang="en-US" dirty="0" smtClean="0"/>
                        <a:t>ALB</a:t>
                      </a:r>
                      <a:endParaRPr lang="en-US" dirty="0"/>
                    </a:p>
                  </a:txBody>
                  <a:tcPr/>
                </a:tc>
              </a:tr>
              <a:tr h="370840">
                <a:tc>
                  <a:txBody>
                    <a:bodyPr/>
                    <a:lstStyle/>
                    <a:p>
                      <a:r>
                        <a:rPr lang="en-US" dirty="0" smtClean="0"/>
                        <a:t>LBTEST</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Lab Test or Examination Name</a:t>
                      </a:r>
                    </a:p>
                  </a:txBody>
                  <a:tcPr/>
                </a:tc>
                <a:tc>
                  <a:txBody>
                    <a:bodyPr/>
                    <a:lstStyle/>
                    <a:p>
                      <a:r>
                        <a:rPr lang="en-US" dirty="0" smtClean="0"/>
                        <a:t>Synonym</a:t>
                      </a:r>
                      <a:r>
                        <a:rPr lang="en-US" baseline="0" dirty="0" smtClean="0"/>
                        <a:t> Qualifier</a:t>
                      </a:r>
                      <a:endParaRPr lang="en-US" dirty="0"/>
                    </a:p>
                  </a:txBody>
                  <a:tcPr/>
                </a:tc>
                <a:tc>
                  <a:txBody>
                    <a:bodyPr/>
                    <a:lstStyle/>
                    <a:p>
                      <a:pPr algn="ctr"/>
                      <a:r>
                        <a:rPr lang="en-US" dirty="0" smtClean="0"/>
                        <a:t>Albumin</a:t>
                      </a:r>
                      <a:endParaRPr lang="en-US" dirty="0"/>
                    </a:p>
                  </a:txBody>
                  <a:tcPr/>
                </a:tc>
              </a:tr>
              <a:tr h="370840">
                <a:tc>
                  <a:txBody>
                    <a:bodyPr/>
                    <a:lstStyle/>
                    <a:p>
                      <a:r>
                        <a:rPr lang="en-US" dirty="0" smtClean="0"/>
                        <a:t>LBORRES</a:t>
                      </a:r>
                      <a:endParaRPr lang="en-US" dirty="0"/>
                    </a:p>
                  </a:txBody>
                  <a:tcPr/>
                </a:tc>
                <a:tc>
                  <a:txBody>
                    <a:bodyPr/>
                    <a:lstStyle/>
                    <a:p>
                      <a:r>
                        <a:rPr lang="en-US" dirty="0" smtClean="0"/>
                        <a:t>Results or Findings in Original Units</a:t>
                      </a:r>
                      <a:endParaRPr lang="en-US" dirty="0"/>
                    </a:p>
                  </a:txBody>
                  <a:tcPr/>
                </a:tc>
                <a:tc>
                  <a:txBody>
                    <a:bodyPr/>
                    <a:lstStyle/>
                    <a:p>
                      <a:r>
                        <a:rPr lang="en-US" dirty="0" smtClean="0"/>
                        <a:t>Result</a:t>
                      </a:r>
                      <a:r>
                        <a:rPr lang="en-US" baseline="0" dirty="0" smtClean="0"/>
                        <a:t> Qualifier</a:t>
                      </a:r>
                      <a:endParaRPr lang="en-US" dirty="0"/>
                    </a:p>
                  </a:txBody>
                  <a:tcPr/>
                </a:tc>
                <a:tc>
                  <a:txBody>
                    <a:bodyPr/>
                    <a:lstStyle/>
                    <a:p>
                      <a:pPr algn="ctr"/>
                      <a:r>
                        <a:rPr lang="en-US" dirty="0" smtClean="0"/>
                        <a:t>30</a:t>
                      </a:r>
                      <a:endParaRPr lang="en-US" dirty="0"/>
                    </a:p>
                  </a:txBody>
                  <a:tcPr/>
                </a:tc>
              </a:tr>
              <a:tr h="370840">
                <a:tc>
                  <a:txBody>
                    <a:bodyPr/>
                    <a:lstStyle/>
                    <a:p>
                      <a:r>
                        <a:rPr lang="en-US" dirty="0" smtClean="0"/>
                        <a:t>LBORRESU</a:t>
                      </a:r>
                      <a:endParaRPr lang="en-US" dirty="0"/>
                    </a:p>
                  </a:txBody>
                  <a:tcPr/>
                </a:tc>
                <a:tc>
                  <a:txBody>
                    <a:bodyPr/>
                    <a:lstStyle/>
                    <a:p>
                      <a:r>
                        <a:rPr lang="en-US" dirty="0" smtClean="0"/>
                        <a:t>Original Units</a:t>
                      </a:r>
                      <a:endParaRPr lang="en-US" dirty="0"/>
                    </a:p>
                  </a:txBody>
                  <a:tcPr/>
                </a:tc>
                <a:tc>
                  <a:txBody>
                    <a:bodyPr/>
                    <a:lstStyle/>
                    <a:p>
                      <a:r>
                        <a:rPr lang="en-US" dirty="0" smtClean="0"/>
                        <a:t>Variable Qualifier</a:t>
                      </a:r>
                      <a:endParaRPr lang="en-US" dirty="0"/>
                    </a:p>
                  </a:txBody>
                  <a:tcPr/>
                </a:tc>
                <a:tc>
                  <a:txBody>
                    <a:bodyPr/>
                    <a:lstStyle/>
                    <a:p>
                      <a:pPr algn="ctr"/>
                      <a:r>
                        <a:rPr lang="en-US" dirty="0" smtClean="0"/>
                        <a:t>g/L</a:t>
                      </a:r>
                      <a:endParaRPr lang="en-US" dirty="0"/>
                    </a:p>
                  </a:txBody>
                  <a:tcPr/>
                </a:tc>
              </a:tr>
              <a:tr h="370840">
                <a:tc>
                  <a:txBody>
                    <a:bodyPr/>
                    <a:lstStyle/>
                    <a:p>
                      <a:r>
                        <a:rPr lang="en-US" dirty="0" smtClean="0"/>
                        <a:t>LBSTRESC</a:t>
                      </a:r>
                      <a:endParaRPr lang="en-US" dirty="0"/>
                    </a:p>
                  </a:txBody>
                  <a:tcPr/>
                </a:tc>
                <a:tc>
                  <a:txBody>
                    <a:bodyPr/>
                    <a:lstStyle/>
                    <a:p>
                      <a:r>
                        <a:rPr lang="en-US" dirty="0" smtClean="0"/>
                        <a:t>Character Results/Findings in Std Format</a:t>
                      </a:r>
                      <a:endParaRPr lang="en-US" dirty="0"/>
                    </a:p>
                  </a:txBody>
                  <a:tcPr/>
                </a:tc>
                <a:tc>
                  <a:txBody>
                    <a:bodyPr/>
                    <a:lstStyle/>
                    <a:p>
                      <a:r>
                        <a:rPr lang="en-US" dirty="0" smtClean="0"/>
                        <a:t>Result</a:t>
                      </a:r>
                      <a:r>
                        <a:rPr lang="en-US" baseline="0" dirty="0" smtClean="0"/>
                        <a:t> Qualifier</a:t>
                      </a:r>
                      <a:endParaRPr lang="en-US" dirty="0"/>
                    </a:p>
                  </a:txBody>
                  <a:tcPr/>
                </a:tc>
                <a:tc>
                  <a:txBody>
                    <a:bodyPr/>
                    <a:lstStyle/>
                    <a:p>
                      <a:pPr algn="ctr"/>
                      <a:r>
                        <a:rPr lang="en-US" dirty="0" smtClean="0"/>
                        <a:t>3.0</a:t>
                      </a:r>
                      <a:endParaRPr lang="en-US" dirty="0"/>
                    </a:p>
                  </a:txBody>
                  <a:tcPr/>
                </a:tc>
              </a:tr>
              <a:tr h="370840">
                <a:tc>
                  <a:txBody>
                    <a:bodyPr/>
                    <a:lstStyle/>
                    <a:p>
                      <a:r>
                        <a:rPr lang="en-US" dirty="0" smtClean="0"/>
                        <a:t>LBSTRESN</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Numeric Results/Findings in Std Format</a:t>
                      </a:r>
                    </a:p>
                  </a:txBody>
                  <a:tcPr/>
                </a:tc>
                <a:tc>
                  <a:txBody>
                    <a:bodyPr/>
                    <a:lstStyle/>
                    <a:p>
                      <a:r>
                        <a:rPr lang="en-US" dirty="0" smtClean="0"/>
                        <a:t>Result</a:t>
                      </a:r>
                      <a:r>
                        <a:rPr lang="en-US" baseline="0" dirty="0" smtClean="0"/>
                        <a:t> Qualifier</a:t>
                      </a:r>
                      <a:endParaRPr lang="en-US" dirty="0"/>
                    </a:p>
                  </a:txBody>
                  <a:tcPr/>
                </a:tc>
                <a:tc>
                  <a:txBody>
                    <a:bodyPr/>
                    <a:lstStyle/>
                    <a:p>
                      <a:pPr algn="ctr"/>
                      <a:r>
                        <a:rPr lang="en-US" dirty="0" smtClean="0"/>
                        <a:t>3.0</a:t>
                      </a:r>
                      <a:endParaRPr lang="en-US" dirty="0"/>
                    </a:p>
                  </a:txBody>
                  <a:tcPr/>
                </a:tc>
              </a:tr>
              <a:tr h="370840">
                <a:tc>
                  <a:txBody>
                    <a:bodyPr/>
                    <a:lstStyle/>
                    <a:p>
                      <a:r>
                        <a:rPr lang="en-US" dirty="0" smtClean="0"/>
                        <a:t>LBSTRESU</a:t>
                      </a:r>
                      <a:endParaRPr lang="en-US" dirty="0"/>
                    </a:p>
                  </a:txBody>
                  <a:tcPr/>
                </a:tc>
                <a:tc>
                  <a:txBody>
                    <a:bodyPr/>
                    <a:lstStyle/>
                    <a:p>
                      <a:r>
                        <a:rPr lang="en-US" dirty="0" smtClean="0"/>
                        <a:t>Standard Units</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Variable Qualifier</a:t>
                      </a:r>
                    </a:p>
                  </a:txBody>
                  <a:tcPr/>
                </a:tc>
                <a:tc>
                  <a:txBody>
                    <a:bodyPr/>
                    <a:lstStyle/>
                    <a:p>
                      <a:pPr algn="ctr"/>
                      <a:r>
                        <a:rPr lang="en-US" dirty="0" smtClean="0"/>
                        <a:t>g/dL</a:t>
                      </a:r>
                      <a:endParaRPr lang="en-US" dirty="0"/>
                    </a:p>
                  </a:txBody>
                  <a:tcPr/>
                </a:tc>
              </a:tr>
            </a:tbl>
          </a:graphicData>
        </a:graphic>
      </p:graphicFrame>
      <p:sp>
        <p:nvSpPr>
          <p:cNvPr id="8" name="Rectangle 7"/>
          <p:cNvSpPr/>
          <p:nvPr/>
        </p:nvSpPr>
        <p:spPr>
          <a:xfrm>
            <a:off x="347470" y="4963886"/>
            <a:ext cx="8491835" cy="1108989"/>
          </a:xfrm>
          <a:prstGeom prst="rect">
            <a:avLst/>
          </a:prstGeom>
          <a:noFill/>
          <a:ln w="19050">
            <a:solidFill>
              <a:srgbClr val="00B0F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93896" y="1586205"/>
            <a:ext cx="1407574" cy="12014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47952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t>Reference </a:t>
            </a:r>
            <a:r>
              <a:rPr lang="en-US" sz="3600" dirty="0"/>
              <a:t>Ranges in </a:t>
            </a:r>
            <a:r>
              <a:rPr lang="en-US" sz="3600" dirty="0" smtClean="0"/>
              <a:t>Some Findings</a:t>
            </a:r>
            <a:endParaRPr lang="en-US" sz="3600" dirty="0"/>
          </a:p>
        </p:txBody>
      </p:sp>
      <p:sp>
        <p:nvSpPr>
          <p:cNvPr id="3" name="Content Placeholder 2"/>
          <p:cNvSpPr>
            <a:spLocks noGrp="1"/>
          </p:cNvSpPr>
          <p:nvPr>
            <p:ph idx="1"/>
          </p:nvPr>
        </p:nvSpPr>
        <p:spPr>
          <a:xfrm>
            <a:off x="347471" y="1488533"/>
            <a:ext cx="8491835" cy="2032880"/>
          </a:xfrm>
          <a:ln>
            <a:solidFill>
              <a:srgbClr val="E2231A"/>
            </a:solidFill>
          </a:ln>
        </p:spPr>
        <p:txBody>
          <a:bodyPr>
            <a:normAutofit lnSpcReduction="10000"/>
          </a:bodyPr>
          <a:lstStyle/>
          <a:p>
            <a:r>
              <a:rPr lang="en-US" sz="2200" dirty="0">
                <a:solidFill>
                  <a:srgbClr val="E2231A"/>
                </a:solidFill>
              </a:rPr>
              <a:t>LBORNRLO:  </a:t>
            </a:r>
            <a:r>
              <a:rPr lang="en-US" sz="2200" dirty="0"/>
              <a:t>Lower Limit in Original Units</a:t>
            </a:r>
          </a:p>
          <a:p>
            <a:r>
              <a:rPr lang="en-US" sz="2200" dirty="0">
                <a:solidFill>
                  <a:srgbClr val="E2231A"/>
                </a:solidFill>
              </a:rPr>
              <a:t>LBORNRHI:  </a:t>
            </a:r>
            <a:r>
              <a:rPr lang="en-US" sz="2200" dirty="0"/>
              <a:t>Upper Limit in Original Units</a:t>
            </a:r>
          </a:p>
          <a:p>
            <a:r>
              <a:rPr lang="en-US" sz="2200" dirty="0">
                <a:solidFill>
                  <a:srgbClr val="E2231A"/>
                </a:solidFill>
              </a:rPr>
              <a:t>LBSTNRLO:  </a:t>
            </a:r>
            <a:r>
              <a:rPr lang="en-US" sz="2200" dirty="0"/>
              <a:t>Lower Limit in Standard Units</a:t>
            </a:r>
          </a:p>
          <a:p>
            <a:r>
              <a:rPr lang="en-US" sz="2200" dirty="0">
                <a:solidFill>
                  <a:srgbClr val="E2231A"/>
                </a:solidFill>
              </a:rPr>
              <a:t>LBSTNRHI:  </a:t>
            </a:r>
            <a:r>
              <a:rPr lang="en-US" sz="2200" dirty="0"/>
              <a:t>Upper Limit in Standard Units</a:t>
            </a:r>
          </a:p>
          <a:p>
            <a:r>
              <a:rPr lang="en-US" sz="2200" dirty="0" smtClean="0">
                <a:solidFill>
                  <a:srgbClr val="E2231A"/>
                </a:solidFill>
              </a:rPr>
              <a:t>LBNRIND</a:t>
            </a:r>
            <a:r>
              <a:rPr lang="en-US" sz="2200" dirty="0">
                <a:solidFill>
                  <a:srgbClr val="E2231A"/>
                </a:solidFill>
              </a:rPr>
              <a:t>:  </a:t>
            </a:r>
            <a:r>
              <a:rPr lang="en-US" sz="2200" dirty="0"/>
              <a:t>Reference Range Indicator</a:t>
            </a:r>
          </a:p>
        </p:txBody>
      </p:sp>
      <p:sp>
        <p:nvSpPr>
          <p:cNvPr id="4" name="Date Placeholder 3"/>
          <p:cNvSpPr>
            <a:spLocks noGrp="1"/>
          </p:cNvSpPr>
          <p:nvPr>
            <p:ph type="dt" sz="half" idx="10"/>
          </p:nvPr>
        </p:nvSpPr>
        <p:spPr/>
        <p:txBody>
          <a:bodyPr/>
          <a:lstStyle/>
          <a:p>
            <a:fld id="{B6E77149-9EEC-F946-A4DC-2C4382C03DF0}" type="datetime1">
              <a:rPr lang="en-US" smtClean="0"/>
              <a:t>11/19/2015</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9</a:t>
            </a:fld>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1100230972"/>
              </p:ext>
            </p:extLst>
          </p:nvPr>
        </p:nvGraphicFramePr>
        <p:xfrm>
          <a:off x="1429966" y="5165388"/>
          <a:ext cx="6316493" cy="1107440"/>
        </p:xfrm>
        <a:graphic>
          <a:graphicData uri="http://schemas.openxmlformats.org/drawingml/2006/table">
            <a:tbl>
              <a:tblPr firstRow="1" bandRow="1">
                <a:tableStyleId>{5940675A-B579-460E-94D1-54222C63F5DA}</a:tableStyleId>
              </a:tblPr>
              <a:tblGrid>
                <a:gridCol w="1215957"/>
                <a:gridCol w="1507788"/>
                <a:gridCol w="1197178"/>
                <a:gridCol w="1186098"/>
                <a:gridCol w="1209472"/>
              </a:tblGrid>
              <a:tr h="0">
                <a:tc>
                  <a:txBody>
                    <a:bodyPr/>
                    <a:lstStyle/>
                    <a:p>
                      <a:pPr algn="ctr"/>
                      <a:r>
                        <a:rPr lang="en-US" dirty="0" smtClean="0"/>
                        <a:t>LBSTRESC</a:t>
                      </a:r>
                      <a:endParaRPr lang="en-US" dirty="0"/>
                    </a:p>
                  </a:txBody>
                  <a:tcPr/>
                </a:tc>
                <a:tc>
                  <a:txBody>
                    <a:bodyPr/>
                    <a:lstStyle/>
                    <a:p>
                      <a:pPr algn="ctr"/>
                      <a:r>
                        <a:rPr lang="en-US" dirty="0" smtClean="0"/>
                        <a:t>LBSTRESU</a:t>
                      </a:r>
                      <a:endParaRPr lang="en-US" dirty="0"/>
                    </a:p>
                  </a:txBody>
                  <a:tcPr/>
                </a:tc>
                <a:tc>
                  <a:txBody>
                    <a:bodyPr/>
                    <a:lstStyle/>
                    <a:p>
                      <a:pPr algn="ctr"/>
                      <a:r>
                        <a:rPr lang="en-US" dirty="0" smtClean="0"/>
                        <a:t>LBSTNRLO</a:t>
                      </a:r>
                      <a:endParaRPr lang="en-US" dirty="0"/>
                    </a:p>
                  </a:txBody>
                  <a:tcPr/>
                </a:tc>
                <a:tc>
                  <a:txBody>
                    <a:bodyPr/>
                    <a:lstStyle/>
                    <a:p>
                      <a:pPr algn="ctr"/>
                      <a:r>
                        <a:rPr lang="en-US" dirty="0" smtClean="0"/>
                        <a:t>LBSTNRHI</a:t>
                      </a:r>
                      <a:endParaRPr lang="en-US" dirty="0">
                        <a:solidFill>
                          <a:schemeClr val="bg1"/>
                        </a:solidFill>
                      </a:endParaRPr>
                    </a:p>
                  </a:txBody>
                  <a:tcPr/>
                </a:tc>
                <a:tc>
                  <a:txBody>
                    <a:bodyPr/>
                    <a:lstStyle/>
                    <a:p>
                      <a:r>
                        <a:rPr lang="en-US" dirty="0" smtClean="0"/>
                        <a:t>LBNRIND</a:t>
                      </a:r>
                      <a:endParaRPr lang="en-US" dirty="0"/>
                    </a:p>
                  </a:txBody>
                  <a:tcPr/>
                </a:tc>
              </a:tr>
              <a:tr h="370840">
                <a:tc>
                  <a:txBody>
                    <a:bodyPr/>
                    <a:lstStyle/>
                    <a:p>
                      <a:pPr algn="ctr"/>
                      <a:r>
                        <a:rPr lang="en-US" dirty="0" smtClean="0"/>
                        <a:t>3.0</a:t>
                      </a:r>
                      <a:endParaRPr lang="en-US" dirty="0"/>
                    </a:p>
                  </a:txBody>
                  <a:tcPr/>
                </a:tc>
                <a:tc>
                  <a:txBody>
                    <a:bodyPr/>
                    <a:lstStyle/>
                    <a:p>
                      <a:pPr algn="ctr"/>
                      <a:r>
                        <a:rPr lang="en-US" dirty="0" smtClean="0"/>
                        <a:t>g/dL</a:t>
                      </a:r>
                      <a:endParaRPr lang="en-US" dirty="0"/>
                    </a:p>
                  </a:txBody>
                  <a:tcPr/>
                </a:tc>
                <a:tc>
                  <a:txBody>
                    <a:bodyPr/>
                    <a:lstStyle/>
                    <a:p>
                      <a:pPr algn="ctr"/>
                      <a:r>
                        <a:rPr lang="en-US" dirty="0" smtClean="0"/>
                        <a:t>3.5</a:t>
                      </a:r>
                      <a:endParaRPr lang="en-US" dirty="0"/>
                    </a:p>
                  </a:txBody>
                  <a:tcPr/>
                </a:tc>
                <a:tc>
                  <a:txBody>
                    <a:bodyPr/>
                    <a:lstStyle/>
                    <a:p>
                      <a:pPr algn="ctr"/>
                      <a:r>
                        <a:rPr lang="en-US" dirty="0" smtClean="0"/>
                        <a:t>5</a:t>
                      </a:r>
                      <a:endParaRPr lang="en-US" dirty="0">
                        <a:solidFill>
                          <a:schemeClr val="tx1"/>
                        </a:solidFill>
                      </a:endParaRPr>
                    </a:p>
                  </a:txBody>
                  <a:tcPr/>
                </a:tc>
                <a:tc>
                  <a:txBody>
                    <a:bodyPr/>
                    <a:lstStyle/>
                    <a:p>
                      <a:r>
                        <a:rPr lang="en-US" dirty="0" smtClean="0"/>
                        <a:t>LOW</a:t>
                      </a:r>
                      <a:endParaRPr lang="en-US" dirty="0"/>
                    </a:p>
                  </a:txBody>
                  <a:tcPr/>
                </a:tc>
              </a:tr>
              <a:tr h="370840">
                <a:tc>
                  <a:txBody>
                    <a:bodyPr/>
                    <a:lstStyle/>
                    <a:p>
                      <a:pPr algn="ctr"/>
                      <a:r>
                        <a:rPr lang="en-US" dirty="0" smtClean="0"/>
                        <a:t>5.9</a:t>
                      </a:r>
                      <a:endParaRPr lang="en-US" dirty="0"/>
                    </a:p>
                  </a:txBody>
                  <a:tcPr/>
                </a:tc>
                <a:tc>
                  <a:txBody>
                    <a:bodyPr/>
                    <a:lstStyle/>
                    <a:p>
                      <a:pPr algn="ctr"/>
                      <a:r>
                        <a:rPr lang="en-US" dirty="0" smtClean="0"/>
                        <a:t>10^9/L</a:t>
                      </a:r>
                      <a:endParaRPr lang="en-US" dirty="0"/>
                    </a:p>
                  </a:txBody>
                  <a:tcPr/>
                </a:tc>
                <a:tc>
                  <a:txBody>
                    <a:bodyPr/>
                    <a:lstStyle/>
                    <a:p>
                      <a:pPr algn="ctr"/>
                      <a:r>
                        <a:rPr lang="en-US" dirty="0" smtClean="0"/>
                        <a:t>4</a:t>
                      </a:r>
                      <a:endParaRPr lang="en-US" dirty="0"/>
                    </a:p>
                  </a:txBody>
                  <a:tcPr/>
                </a:tc>
                <a:tc>
                  <a:txBody>
                    <a:bodyPr/>
                    <a:lstStyle/>
                    <a:p>
                      <a:pPr algn="ctr"/>
                      <a:r>
                        <a:rPr lang="en-US" dirty="0" smtClean="0"/>
                        <a:t>11</a:t>
                      </a:r>
                      <a:endParaRPr lang="en-US" dirty="0">
                        <a:solidFill>
                          <a:schemeClr val="tx1"/>
                        </a:solidFill>
                      </a:endParaRPr>
                    </a:p>
                  </a:txBody>
                  <a:tcPr/>
                </a:tc>
                <a:tc>
                  <a:txBody>
                    <a:bodyPr/>
                    <a:lstStyle/>
                    <a:p>
                      <a:endParaRPr lang="en-US" dirty="0"/>
                    </a:p>
                  </a:txBody>
                  <a:tcPr/>
                </a:tc>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410898172"/>
              </p:ext>
            </p:extLst>
          </p:nvPr>
        </p:nvGraphicFramePr>
        <p:xfrm>
          <a:off x="278961" y="3677056"/>
          <a:ext cx="8686804" cy="1381760"/>
        </p:xfrm>
        <a:graphic>
          <a:graphicData uri="http://schemas.openxmlformats.org/drawingml/2006/table">
            <a:tbl>
              <a:tblPr firstRow="1" bandRow="1">
                <a:tableStyleId>{5940675A-B579-460E-94D1-54222C63F5DA}</a:tableStyleId>
              </a:tblPr>
              <a:tblGrid>
                <a:gridCol w="1143000"/>
                <a:gridCol w="1219200"/>
                <a:gridCol w="1524000"/>
                <a:gridCol w="1076310"/>
                <a:gridCol w="1242350"/>
                <a:gridCol w="1240972"/>
                <a:gridCol w="1240972"/>
              </a:tblGrid>
              <a:tr h="370840">
                <a:tc>
                  <a:txBody>
                    <a:bodyPr/>
                    <a:lstStyle/>
                    <a:p>
                      <a:r>
                        <a:rPr lang="en-US" dirty="0" smtClean="0"/>
                        <a:t>LBTESTCD</a:t>
                      </a:r>
                      <a:endParaRPr lang="en-US" dirty="0"/>
                    </a:p>
                  </a:txBody>
                  <a:tcPr/>
                </a:tc>
                <a:tc>
                  <a:txBody>
                    <a:bodyPr/>
                    <a:lstStyle/>
                    <a:p>
                      <a:r>
                        <a:rPr lang="en-US" dirty="0" smtClean="0"/>
                        <a:t>LBTEST</a:t>
                      </a:r>
                      <a:endParaRPr lang="en-US" dirty="0"/>
                    </a:p>
                  </a:txBody>
                  <a:tcPr/>
                </a:tc>
                <a:tc>
                  <a:txBody>
                    <a:bodyPr/>
                    <a:lstStyle/>
                    <a:p>
                      <a:r>
                        <a:rPr lang="en-US" dirty="0" smtClean="0"/>
                        <a:t>LBCAT</a:t>
                      </a:r>
                      <a:endParaRPr lang="en-US" dirty="0"/>
                    </a:p>
                  </a:txBody>
                  <a:tcPr/>
                </a:tc>
                <a:tc>
                  <a:txBody>
                    <a:bodyPr/>
                    <a:lstStyle/>
                    <a:p>
                      <a:pPr algn="ctr"/>
                      <a:r>
                        <a:rPr lang="en-US" dirty="0" smtClean="0"/>
                        <a:t>LBORRES</a:t>
                      </a:r>
                      <a:endParaRPr lang="en-US" dirty="0"/>
                    </a:p>
                  </a:txBody>
                  <a:tcPr/>
                </a:tc>
                <a:tc>
                  <a:txBody>
                    <a:bodyPr/>
                    <a:lstStyle/>
                    <a:p>
                      <a:pPr algn="ctr"/>
                      <a:r>
                        <a:rPr lang="en-US" dirty="0" smtClean="0"/>
                        <a:t>LBORRESU</a:t>
                      </a:r>
                      <a:endParaRPr lang="en-US" dirty="0"/>
                    </a:p>
                  </a:txBody>
                  <a:tcPr/>
                </a:tc>
                <a:tc>
                  <a:txBody>
                    <a:bodyPr/>
                    <a:lstStyle/>
                    <a:p>
                      <a:pPr algn="ctr"/>
                      <a:r>
                        <a:rPr lang="en-US" dirty="0" smtClean="0"/>
                        <a:t>LBORNRLO</a:t>
                      </a:r>
                      <a:endParaRPr lang="en-US" dirty="0"/>
                    </a:p>
                  </a:txBody>
                  <a:tcPr/>
                </a:tc>
                <a:tc>
                  <a:txBody>
                    <a:bodyPr/>
                    <a:lstStyle/>
                    <a:p>
                      <a:pPr algn="ctr"/>
                      <a:r>
                        <a:rPr lang="en-US" dirty="0" smtClean="0"/>
                        <a:t>LBORNRHI</a:t>
                      </a:r>
                      <a:endParaRPr lang="en-US" dirty="0"/>
                    </a:p>
                  </a:txBody>
                  <a:tcPr/>
                </a:tc>
              </a:tr>
              <a:tr h="370840">
                <a:tc>
                  <a:txBody>
                    <a:bodyPr/>
                    <a:lstStyle/>
                    <a:p>
                      <a:r>
                        <a:rPr lang="en-US" dirty="0" smtClean="0"/>
                        <a:t>ALB</a:t>
                      </a:r>
                      <a:endParaRPr lang="en-US" dirty="0"/>
                    </a:p>
                  </a:txBody>
                  <a:tcPr/>
                </a:tc>
                <a:tc>
                  <a:txBody>
                    <a:bodyPr/>
                    <a:lstStyle/>
                    <a:p>
                      <a:r>
                        <a:rPr lang="en-US" dirty="0" smtClean="0"/>
                        <a:t>Albumin</a:t>
                      </a:r>
                      <a:endParaRPr lang="en-US" dirty="0"/>
                    </a:p>
                  </a:txBody>
                  <a:tcPr/>
                </a:tc>
                <a:tc>
                  <a:txBody>
                    <a:bodyPr/>
                    <a:lstStyle/>
                    <a:p>
                      <a:r>
                        <a:rPr lang="en-US" dirty="0" smtClean="0"/>
                        <a:t>CHEMISTRY</a:t>
                      </a:r>
                      <a:endParaRPr lang="en-US" dirty="0"/>
                    </a:p>
                  </a:txBody>
                  <a:tcPr/>
                </a:tc>
                <a:tc>
                  <a:txBody>
                    <a:bodyPr/>
                    <a:lstStyle/>
                    <a:p>
                      <a:pPr algn="ctr"/>
                      <a:r>
                        <a:rPr lang="en-US" dirty="0" smtClean="0"/>
                        <a:t>30</a:t>
                      </a:r>
                      <a:endParaRPr lang="en-US" dirty="0"/>
                    </a:p>
                  </a:txBody>
                  <a:tcPr/>
                </a:tc>
                <a:tc>
                  <a:txBody>
                    <a:bodyPr/>
                    <a:lstStyle/>
                    <a:p>
                      <a:pPr algn="ctr"/>
                      <a:r>
                        <a:rPr lang="en-US" dirty="0" smtClean="0"/>
                        <a:t>g/L</a:t>
                      </a:r>
                      <a:endParaRPr lang="en-US" dirty="0"/>
                    </a:p>
                  </a:txBody>
                  <a:tcPr/>
                </a:tc>
                <a:tc>
                  <a:txBody>
                    <a:bodyPr/>
                    <a:lstStyle/>
                    <a:p>
                      <a:pPr algn="ctr"/>
                      <a:r>
                        <a:rPr lang="en-US" dirty="0" smtClean="0"/>
                        <a:t>35</a:t>
                      </a:r>
                      <a:endParaRPr lang="en-US" dirty="0"/>
                    </a:p>
                  </a:txBody>
                  <a:tcPr/>
                </a:tc>
                <a:tc>
                  <a:txBody>
                    <a:bodyPr/>
                    <a:lstStyle/>
                    <a:p>
                      <a:pPr algn="ctr"/>
                      <a:r>
                        <a:rPr lang="en-US" dirty="0" smtClean="0"/>
                        <a:t>50</a:t>
                      </a:r>
                      <a:endParaRPr lang="en-US" dirty="0"/>
                    </a:p>
                  </a:txBody>
                  <a:tcPr/>
                </a:tc>
              </a:tr>
              <a:tr h="0">
                <a:tc>
                  <a:txBody>
                    <a:bodyPr/>
                    <a:lstStyle/>
                    <a:p>
                      <a:r>
                        <a:rPr lang="en-US" dirty="0" smtClean="0"/>
                        <a:t>WBC</a:t>
                      </a:r>
                      <a:endParaRPr lang="en-US" dirty="0"/>
                    </a:p>
                  </a:txBody>
                  <a:tcPr/>
                </a:tc>
                <a:tc>
                  <a:txBody>
                    <a:bodyPr/>
                    <a:lstStyle/>
                    <a:p>
                      <a:r>
                        <a:rPr lang="en-US" dirty="0" smtClean="0"/>
                        <a:t>Leukocytes</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HEMATOLOGY</a:t>
                      </a:r>
                    </a:p>
                    <a:p>
                      <a:endParaRPr lang="en-US" dirty="0"/>
                    </a:p>
                  </a:txBody>
                  <a:tcPr/>
                </a:tc>
                <a:tc>
                  <a:txBody>
                    <a:bodyPr/>
                    <a:lstStyle/>
                    <a:p>
                      <a:pPr algn="ctr"/>
                      <a:r>
                        <a:rPr lang="en-US" dirty="0" smtClean="0"/>
                        <a:t>5.9</a:t>
                      </a:r>
                      <a:endParaRPr lang="en-US" dirty="0"/>
                    </a:p>
                  </a:txBody>
                  <a:tcPr/>
                </a:tc>
                <a:tc>
                  <a:txBody>
                    <a:bodyPr/>
                    <a:lstStyle/>
                    <a:p>
                      <a:pPr algn="ctr"/>
                      <a:r>
                        <a:rPr lang="en-US" dirty="0" smtClean="0"/>
                        <a:t>10^9/L</a:t>
                      </a:r>
                      <a:endParaRPr lang="en-US" dirty="0"/>
                    </a:p>
                  </a:txBody>
                  <a:tcPr/>
                </a:tc>
                <a:tc>
                  <a:txBody>
                    <a:bodyPr/>
                    <a:lstStyle/>
                    <a:p>
                      <a:pPr algn="ctr"/>
                      <a:r>
                        <a:rPr lang="en-US" dirty="0" smtClean="0"/>
                        <a:t>4</a:t>
                      </a:r>
                      <a:endParaRPr lang="en-US" dirty="0"/>
                    </a:p>
                  </a:txBody>
                  <a:tcPr/>
                </a:tc>
                <a:tc>
                  <a:txBody>
                    <a:bodyPr/>
                    <a:lstStyle/>
                    <a:p>
                      <a:pPr algn="ctr"/>
                      <a:r>
                        <a:rPr lang="en-US" dirty="0" smtClean="0"/>
                        <a:t>11</a:t>
                      </a:r>
                      <a:endParaRPr lang="en-US" dirty="0"/>
                    </a:p>
                  </a:txBody>
                  <a:tcPr/>
                </a:tc>
              </a:tr>
            </a:tbl>
          </a:graphicData>
        </a:graphic>
      </p:graphicFrame>
      <p:sp>
        <p:nvSpPr>
          <p:cNvPr id="11" name="Down Arrow 10"/>
          <p:cNvSpPr/>
          <p:nvPr/>
        </p:nvSpPr>
        <p:spPr>
          <a:xfrm flipV="1">
            <a:off x="7887783" y="1877435"/>
            <a:ext cx="680936" cy="1391055"/>
          </a:xfrm>
          <a:prstGeom prst="downArrow">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Down Arrow 12"/>
          <p:cNvSpPr/>
          <p:nvPr/>
        </p:nvSpPr>
        <p:spPr>
          <a:xfrm>
            <a:off x="7014635" y="1877436"/>
            <a:ext cx="680936" cy="1391055"/>
          </a:xfrm>
          <a:prstGeom prst="downArrow">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83580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11" grpId="0" animBg="1"/>
      <p:bldP spid="13" grpId="0" animBg="1"/>
    </p:bldLst>
  </p:timing>
</p:sld>
</file>

<file path=ppt/theme/theme1.xml><?xml version="1.0" encoding="utf-8"?>
<a:theme xmlns:a="http://schemas.openxmlformats.org/drawingml/2006/main" name="CorporatePresentation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haredContentType xmlns="Microsoft.SharePoint.Taxonomy.ContentTypeSync" SourceId="dc7d05db-9a88-43f7-9979-b3027636d983" ContentTypeId="0x0101" PreviousValue="false"/>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EnterpriseDocumentLanguageTaxHTField0 xmlns="33648e8c-5399-4ce0-994e-2f4ddb1c4614">
      <Terms xmlns="http://schemas.microsoft.com/office/infopath/2007/PartnerControls">
        <TermInfo xmlns="http://schemas.microsoft.com/office/infopath/2007/PartnerControls">
          <TermName xmlns="http://schemas.microsoft.com/office/infopath/2007/PartnerControls">eng</TermName>
          <TermId xmlns="http://schemas.microsoft.com/office/infopath/2007/PartnerControls">39540796-0396-4e54-afe9-a602f28bbe8f</TermId>
        </TermInfo>
      </Terms>
    </EnterpriseDocumentLanguageTaxHTField0>
    <EnterpriseRecordSeriesCodeTaxHTField0 xmlns="33648e8c-5399-4ce0-994e-2f4ddb1c4614">
      <Terms xmlns="http://schemas.microsoft.com/office/infopath/2007/PartnerControls">
        <TermInfo xmlns="http://schemas.microsoft.com/office/infopath/2007/PartnerControls">
          <TermName xmlns="http://schemas.microsoft.com/office/infopath/2007/PartnerControls">ADM140</TermName>
          <TermId xmlns="http://schemas.microsoft.com/office/infopath/2007/PartnerControls">fdc85ba1-0671-407c-9ace-d011131f3a70</TermId>
        </TermInfo>
      </Terms>
    </EnterpriseRecordSeriesCodeTaxHTField0>
    <TaxCatchAll xmlns="33648e8c-5399-4ce0-994e-2f4ddb1c4614">
      <Value>4</Value>
      <Value>2</Value>
    </TaxCatchAll>
    <Module xmlns="08107200-407c-4a2a-b397-ad0583d51626">Mod 5</Module>
    <Audience xmlns="08107200-407c-4a2a-b397-ad0583d51626">All</Audience>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DD309D610488F04B898ED4EDAA44DFB5" ma:contentTypeVersion="5" ma:contentTypeDescription="Create a new document." ma:contentTypeScope="" ma:versionID="d090df8337b68acbbf340b3311d33d37">
  <xsd:schema xmlns:xsd="http://www.w3.org/2001/XMLSchema" xmlns:xs="http://www.w3.org/2001/XMLSchema" xmlns:p="http://schemas.microsoft.com/office/2006/metadata/properties" xmlns:ns2="33648e8c-5399-4ce0-994e-2f4ddb1c4614" xmlns:ns3="08107200-407c-4a2a-b397-ad0583d51626" targetNamespace="http://schemas.microsoft.com/office/2006/metadata/properties" ma:root="true" ma:fieldsID="a5d4308e848062c4d996b8fcd683c3e7" ns2:_="" ns3:_="">
    <xsd:import namespace="33648e8c-5399-4ce0-994e-2f4ddb1c4614"/>
    <xsd:import namespace="08107200-407c-4a2a-b397-ad0583d51626"/>
    <xsd:element name="properties">
      <xsd:complexType>
        <xsd:sequence>
          <xsd:element name="documentManagement">
            <xsd:complexType>
              <xsd:all>
                <xsd:element ref="ns2:TaxCatchAll" minOccurs="0"/>
                <xsd:element ref="ns2:TaxCatchAllLabel" minOccurs="0"/>
                <xsd:element ref="ns2:EnterpriseDocumentLanguageTaxHTField0" minOccurs="0"/>
                <xsd:element ref="ns2:EnterpriseRecordSeriesCodeTaxHTField0" minOccurs="0"/>
                <xsd:element ref="ns3:Audience" minOccurs="0"/>
                <xsd:element ref="ns3:Modul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3648e8c-5399-4ce0-994e-2f4ddb1c4614" elementFormDefault="qualified">
    <xsd:import namespace="http://schemas.microsoft.com/office/2006/documentManagement/types"/>
    <xsd:import namespace="http://schemas.microsoft.com/office/infopath/2007/PartnerControls"/>
    <xsd:element name="TaxCatchAll" ma:index="7" nillable="true" ma:displayName="Taxonomy Catch All Column" ma:hidden="true" ma:list="{9e2544b8-8d1d-46e8-9928-48fb20a64101}" ma:internalName="TaxCatchAll" ma:showField="CatchAllData" ma:web="98184e42-8508-4a03-b6bc-f984b222826e">
      <xsd:complexType>
        <xsd:complexContent>
          <xsd:extension base="dms:MultiChoiceLookup">
            <xsd:sequence>
              <xsd:element name="Value" type="dms:Lookup" maxOccurs="unbounded" minOccurs="0" nillable="true"/>
            </xsd:sequence>
          </xsd:extension>
        </xsd:complexContent>
      </xsd:complexType>
    </xsd:element>
    <xsd:element name="TaxCatchAllLabel" ma:index="8" nillable="true" ma:displayName="Taxonomy Catch All Column1" ma:hidden="true" ma:list="{9e2544b8-8d1d-46e8-9928-48fb20a64101}" ma:internalName="TaxCatchAllLabel" ma:readOnly="true" ma:showField="CatchAllDataLabel" ma:web="98184e42-8508-4a03-b6bc-f984b222826e">
      <xsd:complexType>
        <xsd:complexContent>
          <xsd:extension base="dms:MultiChoiceLookup">
            <xsd:sequence>
              <xsd:element name="Value" type="dms:Lookup" maxOccurs="unbounded" minOccurs="0" nillable="true"/>
            </xsd:sequence>
          </xsd:extension>
        </xsd:complexContent>
      </xsd:complexType>
    </xsd:element>
    <xsd:element name="EnterpriseDocumentLanguageTaxHTField0" ma:index="9" ma:taxonomy="true" ma:internalName="EnterpriseDocumentLanguageTaxHTField0" ma:taxonomyFieldName="EnterpriseDocumentLanguage" ma:displayName="Lilly Document Language" ma:readOnly="false" ma:default="2;#eng|39540796-0396-4e54-afe9-a602f28bbe8f" ma:fieldId="{93e5a5e9-0ea5-4512-9a61-30e562d954b4}" ma:sspId="dc7d05db-9a88-43f7-9979-b3027636d983" ma:termSetId="29d92dd9-4caf-4659-961a-1591fcb1f2f5" ma:anchorId="00000000-0000-0000-0000-000000000000" ma:open="false" ma:isKeyword="false">
      <xsd:complexType>
        <xsd:sequence>
          <xsd:element ref="pc:Terms" minOccurs="0" maxOccurs="1"/>
        </xsd:sequence>
      </xsd:complexType>
    </xsd:element>
    <xsd:element name="EnterpriseRecordSeriesCodeTaxHTField0" ma:index="11" ma:taxonomy="true" ma:internalName="EnterpriseRecordSeriesCodeTaxHTField0" ma:taxonomyFieldName="EnterpriseRecordSeriesCode" ma:displayName="Lilly Record Series Code" ma:readOnly="false" ma:default="1;#ADM130|70dc3311-3e76-421c-abfa-d108df48853c" ma:fieldId="{23eb9118-512f-4e30-ae67-b759512ccd2b}" ma:sspId="dc7d05db-9a88-43f7-9979-b3027636d983" ma:termSetId="596d0819-e4b3-4e25-8f9b-94317537e497"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08107200-407c-4a2a-b397-ad0583d51626" elementFormDefault="qualified">
    <xsd:import namespace="http://schemas.microsoft.com/office/2006/documentManagement/types"/>
    <xsd:import namespace="http://schemas.microsoft.com/office/infopath/2007/PartnerControls"/>
    <xsd:element name="Audience" ma:index="14" nillable="true" ma:displayName="Audience" ma:format="Dropdown" ma:internalName="Audience">
      <xsd:simpleType>
        <xsd:restriction base="dms:Choice">
          <xsd:enumeration value="CDA"/>
          <xsd:enumeration value="SA"/>
          <xsd:enumeration value="All"/>
        </xsd:restriction>
      </xsd:simpleType>
    </xsd:element>
    <xsd:element name="Module" ma:index="15" nillable="true" ma:displayName="Module" ma:format="Dropdown" ma:internalName="Module">
      <xsd:simpleType>
        <xsd:restriction base="dms:Choice">
          <xsd:enumeration value="Mod 4"/>
          <xsd:enumeration value="Mod 5"/>
          <xsd:enumeration value="Mod 6"/>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12"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324C485-403B-41FF-BAF3-B6BC02CC29EF}"/>
</file>

<file path=customXml/itemProps2.xml><?xml version="1.0" encoding="utf-8"?>
<ds:datastoreItem xmlns:ds="http://schemas.openxmlformats.org/officeDocument/2006/customXml" ds:itemID="{7275F84F-35CC-4A75-B838-893AF206A057}"/>
</file>

<file path=customXml/itemProps3.xml><?xml version="1.0" encoding="utf-8"?>
<ds:datastoreItem xmlns:ds="http://schemas.openxmlformats.org/officeDocument/2006/customXml" ds:itemID="{94A53384-59FE-46DD-A266-F5738D83A6F5}"/>
</file>

<file path=customXml/itemProps4.xml><?xml version="1.0" encoding="utf-8"?>
<ds:datastoreItem xmlns:ds="http://schemas.openxmlformats.org/officeDocument/2006/customXml" ds:itemID="{B77944F9-F610-4DA2-80DE-3E70E4E5EF7E}"/>
</file>

<file path=docProps/app.xml><?xml version="1.0" encoding="utf-8"?>
<Properties xmlns="http://schemas.openxmlformats.org/officeDocument/2006/extended-properties" xmlns:vt="http://schemas.openxmlformats.org/officeDocument/2006/docPropsVTypes">
  <Template>CorporatePresentation1</Template>
  <TotalTime>5960</TotalTime>
  <Words>2750</Words>
  <Application>Microsoft Office PowerPoint</Application>
  <PresentationFormat>On-screen Show (4:3)</PresentationFormat>
  <Paragraphs>576</Paragraphs>
  <Slides>45</Slides>
  <Notes>29</Notes>
  <HiddenSlides>9</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2</vt:i4>
      </vt:variant>
      <vt:variant>
        <vt:lpstr>Slide Titles</vt:lpstr>
      </vt:variant>
      <vt:variant>
        <vt:i4>45</vt:i4>
      </vt:variant>
    </vt:vector>
  </HeadingPairs>
  <TitlesOfParts>
    <vt:vector size="56" baseType="lpstr">
      <vt:lpstr>Arial</vt:lpstr>
      <vt:lpstr>Arial, Albany AMT, Helvetica</vt:lpstr>
      <vt:lpstr>Arial, Albany AMT, sans-serif</vt:lpstr>
      <vt:lpstr>Calibri</vt:lpstr>
      <vt:lpstr>DIN-Bold</vt:lpstr>
      <vt:lpstr>DIN-Regular</vt:lpstr>
      <vt:lpstr>Times New Roman</vt:lpstr>
      <vt:lpstr>Wingdings</vt:lpstr>
      <vt:lpstr>CorporatePresentation1</vt:lpstr>
      <vt:lpstr>Worksheet</vt:lpstr>
      <vt:lpstr>Microsoft Excel Worksheet</vt:lpstr>
      <vt:lpstr>Notes to Instructor</vt:lpstr>
      <vt:lpstr>Electronic Documents Required</vt:lpstr>
      <vt:lpstr>Lilly Workshop Module 5  SDTM Findings Domains</vt:lpstr>
      <vt:lpstr>Objectives</vt:lpstr>
      <vt:lpstr>Objectives</vt:lpstr>
      <vt:lpstr>Findings Domains</vt:lpstr>
      <vt:lpstr>Class:  Findings </vt:lpstr>
      <vt:lpstr>Findings and Type of Variables</vt:lpstr>
      <vt:lpstr>Reference Ranges in Some Findings</vt:lpstr>
      <vt:lpstr>Findings:  xxCAT and xxSCAT Examples</vt:lpstr>
      <vt:lpstr>Timing Variables and Other General Variables</vt:lpstr>
      <vt:lpstr>Timing Variables for All Classes </vt:lpstr>
      <vt:lpstr>More on Timing Variables</vt:lpstr>
      <vt:lpstr>Not Done (xxSTAT)</vt:lpstr>
      <vt:lpstr>Yes or No? [NOT SUBMITTED]</vt:lpstr>
      <vt:lpstr>Yes or No (NY) Example</vt:lpstr>
      <vt:lpstr>Closer Look at Some Findings Domains</vt:lpstr>
      <vt:lpstr>Vital Signs (VS)</vt:lpstr>
      <vt:lpstr>xxTESTCD and xxTEST</vt:lpstr>
      <vt:lpstr>Vital Signs (VS) SDTM IG Example</vt:lpstr>
      <vt:lpstr>Vital Signs (VS) SDTM IG Example</vt:lpstr>
      <vt:lpstr>Subject Characteristics (SC)</vt:lpstr>
      <vt:lpstr>Drug Accountability (DA)</vt:lpstr>
      <vt:lpstr>Questionnaires (QS)</vt:lpstr>
      <vt:lpstr>Types of Questionnaires @ Lilly</vt:lpstr>
      <vt:lpstr>Lilly Module 5 Exercise #1 </vt:lpstr>
      <vt:lpstr> Group Exercise #1</vt:lpstr>
      <vt:lpstr>Exercise #1 – Blood Chemistry CRF</vt:lpstr>
      <vt:lpstr>Exercise #1 – Step by Step</vt:lpstr>
      <vt:lpstr>Exercise #1 – Blood Chemistry CRF</vt:lpstr>
      <vt:lpstr>Exercise #1 –Answer</vt:lpstr>
      <vt:lpstr>Exercise #1 – Step by Step</vt:lpstr>
      <vt:lpstr>Exercise #1 –Answer</vt:lpstr>
      <vt:lpstr>Exercise #1 – Step by Step</vt:lpstr>
      <vt:lpstr>Exercise #1 –Answer</vt:lpstr>
      <vt:lpstr>Exercise #1 – Step by Step</vt:lpstr>
      <vt:lpstr>Exercise #1 –Answer</vt:lpstr>
      <vt:lpstr>Lilly Module 5 Exercise #2 </vt:lpstr>
      <vt:lpstr>Lilly Mod 5 Exercise #2</vt:lpstr>
      <vt:lpstr>Exercise #2 – Step by Step</vt:lpstr>
      <vt:lpstr>Exercise #2 – Answer </vt:lpstr>
      <vt:lpstr>Exercise #2 – Answer Continued</vt:lpstr>
      <vt:lpstr>Summary</vt:lpstr>
      <vt:lpstr>Summary</vt:lpstr>
      <vt:lpstr>End of Lilly Module 5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Notes to Instructor</dc:title>
  <dc:creator>Shelley Dunn</dc:creator>
  <cp:lastModifiedBy>Brian Pickett</cp:lastModifiedBy>
  <cp:revision>354</cp:revision>
  <dcterms:created xsi:type="dcterms:W3CDTF">2014-11-26T22:50:11Z</dcterms:created>
  <dcterms:modified xsi:type="dcterms:W3CDTF">2015-11-19T15:30:04Z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rder">
    <vt:r8>600</vt:r8>
  </property>
  <property fmtid="{D5CDD505-2E9C-101B-9397-08002B2CF9AE}" pid="3" name="EnterpriseDocumentLanguage">
    <vt:lpwstr>2;#eng|39540796-0396-4e54-afe9-a602f28bbe8f</vt:lpwstr>
  </property>
  <property fmtid="{D5CDD505-2E9C-101B-9397-08002B2CF9AE}" pid="4" name="EnterpriseRecordSeriesCode">
    <vt:lpwstr>4;#ADM140|fdc85ba1-0671-407c-9ace-d011131f3a70</vt:lpwstr>
  </property>
  <property fmtid="{D5CDD505-2E9C-101B-9397-08002B2CF9AE}" pid="5" name="ContentTypeId">
    <vt:lpwstr>0x010100DD309D610488F04B898ED4EDAA44DFB5</vt:lpwstr>
  </property>
  <property fmtid="{D5CDD505-2E9C-101B-9397-08002B2CF9AE}" pid="6" name="EnterpriseSensitivityClassification">
    <vt:lpwstr>3;#GREEN|ec74153f-63be-46a4-ae5f-1b86c809897d</vt:lpwstr>
  </property>
  <property fmtid="{D5CDD505-2E9C-101B-9397-08002B2CF9AE}" pid="7" name="EnterpriseSensitivityClassificationTaxHTField0">
    <vt:lpwstr>GREEN|ec74153f-63be-46a4-ae5f-1b86c809897d</vt:lpwstr>
  </property>
</Properties>
</file>